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4" r:id="rId1"/>
  </p:sldMasterIdLst>
  <p:notesMasterIdLst>
    <p:notesMasterId r:id="rId28"/>
  </p:notesMasterIdLst>
  <p:sldIdLst>
    <p:sldId id="353" r:id="rId2"/>
    <p:sldId id="417" r:id="rId3"/>
    <p:sldId id="392" r:id="rId4"/>
    <p:sldId id="327" r:id="rId5"/>
    <p:sldId id="393" r:id="rId6"/>
    <p:sldId id="394" r:id="rId7"/>
    <p:sldId id="396" r:id="rId8"/>
    <p:sldId id="397" r:id="rId9"/>
    <p:sldId id="398" r:id="rId10"/>
    <p:sldId id="399" r:id="rId11"/>
    <p:sldId id="400" r:id="rId12"/>
    <p:sldId id="401" r:id="rId13"/>
    <p:sldId id="402" r:id="rId14"/>
    <p:sldId id="403" r:id="rId15"/>
    <p:sldId id="404" r:id="rId16"/>
    <p:sldId id="405" r:id="rId17"/>
    <p:sldId id="406" r:id="rId18"/>
    <p:sldId id="407" r:id="rId19"/>
    <p:sldId id="416" r:id="rId20"/>
    <p:sldId id="408" r:id="rId21"/>
    <p:sldId id="409" r:id="rId22"/>
    <p:sldId id="410" r:id="rId23"/>
    <p:sldId id="411" r:id="rId24"/>
    <p:sldId id="414" r:id="rId25"/>
    <p:sldId id="415" r:id="rId26"/>
    <p:sldId id="37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9200"/>
    <a:srgbClr val="FFFFFF"/>
    <a:srgbClr val="000000"/>
    <a:srgbClr val="7CC300"/>
    <a:srgbClr val="3888C2"/>
    <a:srgbClr val="5FA8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58" autoAdjust="0"/>
    <p:restoredTop sz="82236" autoAdjust="0"/>
  </p:normalViewPr>
  <p:slideViewPr>
    <p:cSldViewPr snapToGrid="0" snapToObjects="1">
      <p:cViewPr varScale="1">
        <p:scale>
          <a:sx n="71" d="100"/>
          <a:sy n="71" d="100"/>
        </p:scale>
        <p:origin x="1070" y="5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0.png>
</file>

<file path=ppt/media/image11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6EF0B7-53B4-D148-88BB-4B1F9996F0E9}" type="datetimeFigureOut">
              <a:rPr lang="en-US" smtClean="0"/>
              <a:t>6/20/2017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EAED4A-C797-EC45-BF0A-A813772CB4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424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ED4A-C797-EC45-BF0A-A813772CB4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4145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Shape 44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Shape 44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71450" lvl="0" indent="-1714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Mapping between the Pod and the PVC</a:t>
            </a:r>
          </a:p>
          <a:p>
            <a:pPr marL="171450" lvl="0" indent="-1714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dirty="0"/>
              <a:t>Mapping between the PVC and the PV</a:t>
            </a:r>
            <a:endParaRPr dirty="0"/>
          </a:p>
        </p:txBody>
      </p:sp>
      <p:sp>
        <p:nvSpPr>
          <p:cNvPr id="443" name="Shape 44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5732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Shape 45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Shape 45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55" name="Shape 45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3545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Shape 46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1" name="Shape 46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62" name="Shape 46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5487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Shape 46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Shape 46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69" name="Shape 46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65839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Shape 480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Shape 481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2" name="Shape 482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3793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Shape 494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Shape 49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dirty="0"/>
              <a:t>It’s a software defined storage solution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It’s an object store at the bottom, but it provides block and file storage (</a:t>
            </a:r>
            <a:r>
              <a:rPr lang="en-US" dirty="0" err="1"/>
              <a:t>CephFS</a:t>
            </a:r>
            <a:r>
              <a:rPr lang="en-US" dirty="0"/>
              <a:t>)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Hardware agnostic (more or less)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Based on RADOS</a:t>
            </a:r>
          </a:p>
          <a:p>
            <a: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Reliable</a:t>
            </a:r>
          </a:p>
          <a:p>
            <a: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Autonomous</a:t>
            </a:r>
          </a:p>
          <a:p>
            <a: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Distributed</a:t>
            </a:r>
          </a:p>
          <a:p>
            <a: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Scalable</a:t>
            </a:r>
            <a:endParaRPr dirty="0"/>
          </a:p>
        </p:txBody>
      </p:sp>
      <p:sp>
        <p:nvSpPr>
          <p:cNvPr id="496" name="Shape 496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7712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Shape 502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503" name="Shape 503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5241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</a:t>
            </a:r>
            <a:r>
              <a:rPr lang="en-US" dirty="0" err="1"/>
              <a:t>Ceph</a:t>
            </a:r>
            <a:r>
              <a:rPr lang="en-US" dirty="0"/>
              <a:t>, every abstraction is built from the object storage (Block storage, File System, S3 buckets).</a:t>
            </a:r>
          </a:p>
          <a:p>
            <a:r>
              <a:rPr lang="en-US" dirty="0"/>
              <a:t>Objects belong to pools, and pool are made out of placement groups. Each placement group maps to a list of OSDs.</a:t>
            </a:r>
          </a:p>
          <a:p>
            <a:r>
              <a:rPr lang="en-US" dirty="0"/>
              <a:t>The </a:t>
            </a:r>
            <a:r>
              <a:rPr lang="en-US" b="1" dirty="0"/>
              <a:t>pool</a:t>
            </a:r>
            <a:r>
              <a:rPr lang="en-US" dirty="0"/>
              <a:t> is the way </a:t>
            </a:r>
            <a:r>
              <a:rPr lang="en-US" dirty="0" err="1"/>
              <a:t>Ceph</a:t>
            </a:r>
            <a:r>
              <a:rPr lang="en-US" dirty="0"/>
              <a:t> divides the global storage. Each pool defines its own set of rules (like replicas, and ownership).</a:t>
            </a:r>
          </a:p>
          <a:p>
            <a:r>
              <a:rPr lang="en-US" dirty="0"/>
              <a:t>The </a:t>
            </a:r>
            <a:r>
              <a:rPr lang="en-US" b="1" dirty="0"/>
              <a:t>placement group</a:t>
            </a:r>
            <a:r>
              <a:rPr lang="en-US" dirty="0"/>
              <a:t> is the abstraction used by </a:t>
            </a:r>
            <a:r>
              <a:rPr lang="en-US" dirty="0" err="1"/>
              <a:t>Ceph</a:t>
            </a:r>
            <a:r>
              <a:rPr lang="en-US" dirty="0"/>
              <a:t> to dynamically map objects to OSDs.</a:t>
            </a:r>
          </a:p>
          <a:p>
            <a:endParaRPr lang="en-US" dirty="0"/>
          </a:p>
          <a:p>
            <a:r>
              <a:rPr lang="en-US" dirty="0"/>
              <a:t>In </a:t>
            </a:r>
            <a:r>
              <a:rPr lang="en-US" dirty="0" err="1"/>
              <a:t>Ceph</a:t>
            </a:r>
            <a:r>
              <a:rPr lang="en-US" dirty="0"/>
              <a:t> each object is stored in a pool, so pool and object name uniquely identify the object in the system</a:t>
            </a:r>
          </a:p>
          <a:p>
            <a:r>
              <a:rPr lang="en-US" dirty="0"/>
              <a:t>By hashing these two values together, the CRUSH algorithm computes a PG.</a:t>
            </a:r>
          </a:p>
          <a:p>
            <a:r>
              <a:rPr lang="en-US" dirty="0" err="1"/>
              <a:t>Ceph</a:t>
            </a:r>
            <a:r>
              <a:rPr lang="en-US" dirty="0"/>
              <a:t> uses the PG along with the cluster map and the placement rules to get the list of OSDs.</a:t>
            </a:r>
          </a:p>
          <a:p>
            <a:r>
              <a:rPr lang="en-US" dirty="0"/>
              <a:t>The first one returned is the primary one, and it’s the one used by the client to write their data.</a:t>
            </a:r>
          </a:p>
          <a:p>
            <a:r>
              <a:rPr lang="en-US" dirty="0"/>
              <a:t>The primary OSD is then responsible to replicate the data to the secondary OSDs. This number depends on the settings of the pool.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ED4A-C797-EC45-BF0A-A813772CB41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739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Shape 50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Shape 50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510" name="Shape 51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17483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Shape 51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Shape 51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517" name="Shape 51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826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>
              <a:spcBef>
                <a:spcPts val="0"/>
              </a:spcBef>
            </a:pPr>
            <a:endParaRPr lang="en-US" dirty="0">
              <a:latin typeface="Avenir LT Std 45 Book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ED4A-C797-EC45-BF0A-A813772CB41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3660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Shape 508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Shape 509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510" name="Shape 510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9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ED4A-C797-EC45-BF0A-A813772CB41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4823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0">
              <a:spcBef>
                <a:spcPts val="0"/>
              </a:spcBef>
            </a:pPr>
            <a:r>
              <a:rPr lang="en-US" dirty="0">
                <a:latin typeface="Avenir LT Std 45 Book" pitchFamily="34" charset="0"/>
              </a:rPr>
              <a:t>In the “server-pet” era, your DB storage was where your DB was</a:t>
            </a:r>
          </a:p>
          <a:p>
            <a:pPr marL="457200" lvl="0">
              <a:spcBef>
                <a:spcPts val="0"/>
              </a:spcBef>
            </a:pPr>
            <a:r>
              <a:rPr lang="en-US" dirty="0">
                <a:latin typeface="Avenir LT Std 45 Book" pitchFamily="34" charset="0"/>
              </a:rPr>
              <a:t>But now containers move around, </a:t>
            </a:r>
            <a:r>
              <a:rPr lang="en-US" b="1" dirty="0">
                <a:latin typeface="Avenir LT Std 45 Book" pitchFamily="34" charset="0"/>
              </a:rPr>
              <a:t>where do you put the data?</a:t>
            </a:r>
            <a:endParaRPr lang="en-US" dirty="0">
              <a:latin typeface="Avenir LT Std 45 Book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EAED4A-C797-EC45-BF0A-A813772CB41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8902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Shape 375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6" name="Shape 37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377" name="Shape 377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768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Shape 407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8" name="Shape 408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9" name="Shape 409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1374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Shape 41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Shape 420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21" name="Shape 42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7502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Shape 42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7" name="Shape 42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28" name="Shape 42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Clr>
                <a:srgbClr val="000000"/>
              </a:buClr>
              <a:buSzPct val="25000"/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0897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Shape 43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4" name="Shape 434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435" name="Shape 435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800" cy="458700"/>
          </a:xfrm>
          <a:prstGeom prst="rect">
            <a:avLst/>
          </a:prstGeom>
        </p:spPr>
        <p:txBody>
          <a:bodyPr lIns="91425" tIns="45700" rIns="91425" bIns="45700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482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Bright Green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600" y="726226"/>
            <a:ext cx="3408385" cy="516421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057599"/>
            <a:ext cx="11061895" cy="384175"/>
          </a:xfrm>
          <a:prstGeom prst="rect">
            <a:avLst/>
          </a:prstGeom>
        </p:spPr>
        <p:txBody>
          <a:bodyPr lIns="91416" tIns="45708" rIns="91416" bIns="45708" anchor="b" anchorCtr="0">
            <a:noAutofit/>
          </a:bodyPr>
          <a:lstStyle>
            <a:lvl1pPr marL="0" indent="0" algn="l">
              <a:buNone/>
              <a:defRPr sz="1867" b="0" i="0">
                <a:solidFill>
                  <a:srgbClr val="FFFFFE"/>
                </a:solidFill>
                <a:latin typeface="+mn-lt"/>
                <a:cs typeface="Avenir LT 45 Book Regular" charset="0"/>
              </a:defRPr>
            </a:lvl1pPr>
            <a:lvl2pPr marL="457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377595"/>
            <a:ext cx="11061895" cy="384175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FFFFFE"/>
                </a:solidFill>
                <a:latin typeface="+mn-lt"/>
                <a:ea typeface="+mn-ea"/>
                <a:cs typeface="Avenir LT 35 Light Regular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697591"/>
            <a:ext cx="11061895" cy="384175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FFFFFE"/>
                </a:solidFill>
                <a:latin typeface="+mn-lt"/>
                <a:ea typeface="+mn-ea"/>
                <a:cs typeface="Avenir LT 35 Light Regular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190285"/>
            <a:ext cx="11070167" cy="398668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rgbClr val="FFFFFE"/>
                </a:solidFill>
                <a:latin typeface="+mj-lt"/>
                <a:cs typeface="Avenir LT 45 Book Regular" charset="0"/>
              </a:defRPr>
            </a:lvl1pPr>
            <a:lvl2pPr marL="406349" indent="0">
              <a:buNone/>
              <a:defRPr/>
            </a:lvl2pPr>
            <a:lvl3pPr marL="569830" indent="0">
              <a:buNone/>
              <a:defRPr/>
            </a:lvl3pPr>
            <a:lvl4pPr marL="688880" indent="0">
              <a:buNone/>
              <a:defRPr/>
            </a:lvl4pPr>
            <a:lvl5pPr marL="801575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8" y="1963780"/>
            <a:ext cx="11120203" cy="2324163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933" b="0" i="0" spc="0" baseline="0">
                <a:solidFill>
                  <a:srgbClr val="FFFFFE"/>
                </a:solidFill>
                <a:latin typeface="+mj-lt"/>
                <a:cs typeface="Avenir LT 35 Light Regular" charset="0"/>
              </a:defRPr>
            </a:lvl1pPr>
          </a:lstStyle>
          <a:p>
            <a:r>
              <a:rPr lang="en-GB" dirty="0"/>
              <a:t>Presentation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715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10"/>
          <p:cNvSpPr>
            <a:spLocks noGrp="1"/>
          </p:cNvSpPr>
          <p:nvPr>
            <p:ph type="body" sz="quarter" idx="10" hasCustomPrompt="1"/>
          </p:nvPr>
        </p:nvSpPr>
        <p:spPr>
          <a:xfrm>
            <a:off x="1149350" y="3505634"/>
            <a:ext cx="7315777" cy="9826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200" b="0" i="0">
                <a:solidFill>
                  <a:schemeClr val="accent1"/>
                </a:solidFill>
                <a:latin typeface="+mj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 dirty="0"/>
              <a:t>Demo Title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1" hasCustomPrompt="1"/>
          </p:nvPr>
        </p:nvSpPr>
        <p:spPr>
          <a:xfrm>
            <a:off x="1163638" y="4654550"/>
            <a:ext cx="7329487" cy="3889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latin typeface="+mj-lt"/>
              </a:defRPr>
            </a:lvl1pPr>
          </a:lstStyle>
          <a:p>
            <a:r>
              <a:rPr lang="en-US" sz="1800" b="0" i="0" dirty="0">
                <a:latin typeface="Avenir LT 45 Book" charset="0"/>
                <a:ea typeface="Avenir LT 45 Book" charset="0"/>
                <a:cs typeface="Avenir LT 45 Book" charset="0"/>
              </a:rPr>
              <a:t>Presenter Name and title go Here</a:t>
            </a:r>
          </a:p>
        </p:txBody>
      </p:sp>
    </p:spTree>
    <p:extLst>
      <p:ext uri="{BB962C8B-B14F-4D97-AF65-F5344CB8AC3E}">
        <p14:creationId xmlns:p14="http://schemas.microsoft.com/office/powerpoint/2010/main" val="17511896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- Bright Green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bg1"/>
                </a:solidFill>
                <a:latin typeface="+mj-lt"/>
                <a:cs typeface="Avenir LT 35 Light Regular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ltGray">
          <a:xfrm>
            <a:off x="11357841" y="6323878"/>
            <a:ext cx="287654" cy="2060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1" tIns="41055" rIns="82111" bIns="41055" anchor="b">
            <a:spAutoFit/>
          </a:bodyPr>
          <a:lstStyle/>
          <a:p>
            <a:pPr algn="r" defTabSz="814272">
              <a:defRPr/>
            </a:pPr>
            <a:fld id="{4ABDCABE-3F10-B64C-92F1-862014417034}" type="slidenum">
              <a:rPr lang="en-US" sz="800" b="0" i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pPr algn="r" defTabSz="814272">
                <a:defRPr/>
              </a:pPr>
              <a:t>‹#›</a:t>
            </a:fld>
            <a:endParaRPr lang="en-US" sz="800" b="0" i="0" dirty="0">
              <a:solidFill>
                <a:srgbClr val="FFFFFF">
                  <a:alpha val="60000"/>
                </a:srgbClr>
              </a:solidFill>
              <a:latin typeface="Avenir LT 45 Book Regular" charset="0"/>
              <a:ea typeface="ＭＳ Ｐゴシック" charset="0"/>
              <a:cs typeface="Avenir LT 35 Light Regular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7823345" y="6322206"/>
            <a:ext cx="3544024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1" tIns="41055" rIns="82111" bIns="41055" anchor="b">
            <a:spAutoFit/>
          </a:bodyPr>
          <a:lstStyle/>
          <a:p>
            <a:pPr algn="r" defTabSz="814272">
              <a:defRPr/>
            </a:pPr>
            <a:r>
              <a:rPr lang="en-US" sz="800" b="0" i="0" dirty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t>© 2016  Bright Computing. All rights reserved.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912" y="6236208"/>
            <a:ext cx="353568" cy="348517"/>
          </a:xfrm>
          <a:prstGeom prst="rect">
            <a:avLst/>
          </a:prstGeom>
        </p:spPr>
      </p:pic>
      <p:sp>
        <p:nvSpPr>
          <p:cNvPr id="10" name="Rectangle 7"/>
          <p:cNvSpPr>
            <a:spLocks noChangeArrowheads="1"/>
          </p:cNvSpPr>
          <p:nvPr userDrawn="1"/>
        </p:nvSpPr>
        <p:spPr bwMode="ltGray">
          <a:xfrm>
            <a:off x="11357841" y="6323878"/>
            <a:ext cx="287654" cy="2060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1" tIns="41055" rIns="82111" bIns="41055" anchor="b">
            <a:spAutoFit/>
          </a:bodyPr>
          <a:lstStyle/>
          <a:p>
            <a:pPr algn="r" defTabSz="814272">
              <a:defRPr/>
            </a:pPr>
            <a:fld id="{4ABDCABE-3F10-B64C-92F1-862014417034}" type="slidenum">
              <a:rPr lang="en-US" sz="800" b="0" i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pPr algn="r" defTabSz="814272">
                <a:defRPr/>
              </a:pPr>
              <a:t>‹#›</a:t>
            </a:fld>
            <a:endParaRPr lang="en-US" sz="800" b="0" i="0" dirty="0">
              <a:solidFill>
                <a:srgbClr val="FFFFFF">
                  <a:alpha val="60000"/>
                </a:srgbClr>
              </a:solidFill>
              <a:latin typeface="Avenir LT 45 Book Regular" charset="0"/>
              <a:ea typeface="ＭＳ Ｐゴシック" charset="0"/>
              <a:cs typeface="Avenir LT 35 Light Regular" charset="0"/>
            </a:endParaRPr>
          </a:p>
        </p:txBody>
      </p:sp>
      <p:sp>
        <p:nvSpPr>
          <p:cNvPr id="11" name="Rectangle 4"/>
          <p:cNvSpPr>
            <a:spLocks noChangeArrowheads="1"/>
          </p:cNvSpPr>
          <p:nvPr userDrawn="1"/>
        </p:nvSpPr>
        <p:spPr bwMode="ltGray">
          <a:xfrm>
            <a:off x="7823345" y="6322206"/>
            <a:ext cx="3544024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1" tIns="41055" rIns="82111" bIns="41055" anchor="b">
            <a:spAutoFit/>
          </a:bodyPr>
          <a:lstStyle/>
          <a:p>
            <a:pPr algn="r" defTabSz="814272">
              <a:defRPr/>
            </a:pPr>
            <a:r>
              <a:rPr lang="en-US" sz="800" b="0" i="0" dirty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t>© 2016  Bright Computing. All rights reserved. 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912" y="6236208"/>
            <a:ext cx="353568" cy="3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16368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- Bright Bu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bg1"/>
                </a:solidFill>
                <a:latin typeface="+mj-lt"/>
                <a:cs typeface="Avenir LT 35 Light Regular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ltGray">
          <a:xfrm>
            <a:off x="11357841" y="6323878"/>
            <a:ext cx="287654" cy="2060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1" tIns="41055" rIns="82111" bIns="41055" anchor="b">
            <a:spAutoFit/>
          </a:bodyPr>
          <a:lstStyle/>
          <a:p>
            <a:pPr algn="r" defTabSz="814272">
              <a:defRPr/>
            </a:pPr>
            <a:fld id="{4ABDCABE-3F10-B64C-92F1-862014417034}" type="slidenum">
              <a:rPr lang="en-US" sz="800" b="0" i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pPr algn="r" defTabSz="814272">
                <a:defRPr/>
              </a:pPr>
              <a:t>‹#›</a:t>
            </a:fld>
            <a:endParaRPr lang="en-US" sz="800" b="0" i="0" dirty="0">
              <a:solidFill>
                <a:srgbClr val="FFFFFF">
                  <a:alpha val="60000"/>
                </a:srgbClr>
              </a:solidFill>
              <a:latin typeface="Avenir LT 45 Book Regular" charset="0"/>
              <a:ea typeface="ＭＳ Ｐゴシック" charset="0"/>
              <a:cs typeface="Avenir LT 35 Light Regular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7823345" y="6322206"/>
            <a:ext cx="3544024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1" tIns="41055" rIns="82111" bIns="41055" anchor="b">
            <a:spAutoFit/>
          </a:bodyPr>
          <a:lstStyle/>
          <a:p>
            <a:pPr algn="r" defTabSz="814272">
              <a:defRPr/>
            </a:pPr>
            <a:r>
              <a:rPr lang="en-US" sz="800" b="0" i="0" dirty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t>© 2016  Bright Computing. All rights reserved.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912" y="6236208"/>
            <a:ext cx="353568" cy="348517"/>
          </a:xfrm>
          <a:prstGeom prst="rect">
            <a:avLst/>
          </a:prstGeom>
        </p:spPr>
      </p:pic>
      <p:sp>
        <p:nvSpPr>
          <p:cNvPr id="10" name="Rectangle 7"/>
          <p:cNvSpPr>
            <a:spLocks noChangeArrowheads="1"/>
          </p:cNvSpPr>
          <p:nvPr userDrawn="1"/>
        </p:nvSpPr>
        <p:spPr bwMode="ltGray">
          <a:xfrm>
            <a:off x="11357841" y="6323878"/>
            <a:ext cx="287654" cy="2060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1" tIns="41055" rIns="82111" bIns="41055" anchor="b">
            <a:spAutoFit/>
          </a:bodyPr>
          <a:lstStyle/>
          <a:p>
            <a:pPr algn="r" defTabSz="814272">
              <a:defRPr/>
            </a:pPr>
            <a:fld id="{4ABDCABE-3F10-B64C-92F1-862014417034}" type="slidenum">
              <a:rPr lang="en-US" sz="800" b="0" i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pPr algn="r" defTabSz="814272">
                <a:defRPr/>
              </a:pPr>
              <a:t>‹#›</a:t>
            </a:fld>
            <a:endParaRPr lang="en-US" sz="800" b="0" i="0" dirty="0">
              <a:solidFill>
                <a:srgbClr val="FFFFFF">
                  <a:alpha val="60000"/>
                </a:srgbClr>
              </a:solidFill>
              <a:latin typeface="Avenir LT 45 Book Regular" charset="0"/>
              <a:ea typeface="ＭＳ Ｐゴシック" charset="0"/>
              <a:cs typeface="Avenir LT 35 Light Regular" charset="0"/>
            </a:endParaRPr>
          </a:p>
        </p:txBody>
      </p:sp>
      <p:sp>
        <p:nvSpPr>
          <p:cNvPr id="11" name="Rectangle 4"/>
          <p:cNvSpPr>
            <a:spLocks noChangeArrowheads="1"/>
          </p:cNvSpPr>
          <p:nvPr userDrawn="1"/>
        </p:nvSpPr>
        <p:spPr bwMode="ltGray">
          <a:xfrm>
            <a:off x="7823345" y="6322206"/>
            <a:ext cx="3544024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1" tIns="41055" rIns="82111" bIns="41055" anchor="b">
            <a:spAutoFit/>
          </a:bodyPr>
          <a:lstStyle/>
          <a:p>
            <a:pPr algn="r" defTabSz="814272">
              <a:defRPr/>
            </a:pPr>
            <a:r>
              <a:rPr lang="en-US" sz="800" b="0" i="0" dirty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t>© 2016  Bright Computing. All rights reserved. </a:t>
            </a:r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38912" y="6236208"/>
            <a:ext cx="353568" cy="348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2121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- wht/grn/g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8547" y="6167697"/>
            <a:ext cx="361091" cy="35356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tx1"/>
                </a:solidFill>
                <a:latin typeface="+mj-lt"/>
                <a:cs typeface="Avenir LT 35 Light Regular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ltGray">
          <a:xfrm>
            <a:off x="11357841" y="6323878"/>
            <a:ext cx="287654" cy="2060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1" tIns="41055" rIns="82111" bIns="41055" anchor="b">
            <a:spAutoFit/>
          </a:bodyPr>
          <a:lstStyle/>
          <a:p>
            <a:pPr algn="r" defTabSz="814272">
              <a:defRPr/>
            </a:pPr>
            <a:fld id="{4ABDCABE-3F10-B64C-92F1-862014417034}" type="slidenum">
              <a:rPr lang="en-US" sz="800" b="0" i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pPr algn="r" defTabSz="814272">
                <a:defRPr/>
              </a:pPr>
              <a:t>‹#›</a:t>
            </a:fld>
            <a:endParaRPr lang="en-US" sz="800" b="0" i="0" dirty="0">
              <a:solidFill>
                <a:srgbClr val="FFFFFF">
                  <a:alpha val="60000"/>
                </a:srgbClr>
              </a:solidFill>
              <a:latin typeface="Avenir LT 45 Book Regular" charset="0"/>
              <a:ea typeface="ＭＳ Ｐゴシック" charset="0"/>
              <a:cs typeface="Avenir LT 35 Light Regular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7823345" y="6322206"/>
            <a:ext cx="3544024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1" tIns="41055" rIns="82111" bIns="41055" anchor="b">
            <a:spAutoFit/>
          </a:bodyPr>
          <a:lstStyle/>
          <a:p>
            <a:pPr algn="r" defTabSz="814272">
              <a:defRPr/>
            </a:pPr>
            <a:r>
              <a:rPr lang="en-US" sz="800" b="0" i="0" dirty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t>© 2016  Bright Computing. All rights reserved. 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4794298"/>
            <a:ext cx="12192000" cy="82503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878843"/>
            <a:ext cx="12192000" cy="19791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11" name="Rectangle 7"/>
          <p:cNvSpPr>
            <a:spLocks noChangeArrowheads="1"/>
          </p:cNvSpPr>
          <p:nvPr userDrawn="1"/>
        </p:nvSpPr>
        <p:spPr bwMode="ltGray">
          <a:xfrm>
            <a:off x="11357841" y="6323878"/>
            <a:ext cx="287654" cy="2060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1" tIns="41055" rIns="82111" bIns="41055" anchor="b">
            <a:spAutoFit/>
          </a:bodyPr>
          <a:lstStyle/>
          <a:p>
            <a:pPr algn="r" defTabSz="814272">
              <a:defRPr/>
            </a:pPr>
            <a:fld id="{4ABDCABE-3F10-B64C-92F1-862014417034}" type="slidenum">
              <a:rPr lang="en-US" sz="800" b="0" i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pPr algn="r" defTabSz="814272">
                <a:defRPr/>
              </a:pPr>
              <a:t>‹#›</a:t>
            </a:fld>
            <a:endParaRPr lang="en-US" sz="800" b="0" i="0" dirty="0">
              <a:solidFill>
                <a:srgbClr val="FFFFFF">
                  <a:alpha val="60000"/>
                </a:srgbClr>
              </a:solidFill>
              <a:latin typeface="Avenir LT 45 Book Regular" charset="0"/>
              <a:ea typeface="ＭＳ Ｐゴシック" charset="0"/>
              <a:cs typeface="Avenir LT 35 Light Regular" charset="0"/>
            </a:endParaRPr>
          </a:p>
        </p:txBody>
      </p:sp>
      <p:sp>
        <p:nvSpPr>
          <p:cNvPr id="12" name="Rectangle 4"/>
          <p:cNvSpPr>
            <a:spLocks noChangeArrowheads="1"/>
          </p:cNvSpPr>
          <p:nvPr userDrawn="1"/>
        </p:nvSpPr>
        <p:spPr bwMode="ltGray">
          <a:xfrm>
            <a:off x="7823345" y="6322206"/>
            <a:ext cx="3544024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1" tIns="41055" rIns="82111" bIns="41055" anchor="b">
            <a:spAutoFit/>
          </a:bodyPr>
          <a:lstStyle/>
          <a:p>
            <a:pPr algn="r" defTabSz="814272">
              <a:defRPr/>
            </a:pPr>
            <a:r>
              <a:rPr lang="en-US" sz="800" b="0" i="0" dirty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t>© 2016  Bright Computing. All rights reserved. 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4794298"/>
            <a:ext cx="12192000" cy="8250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0" y="4878843"/>
            <a:ext cx="12192000" cy="19791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3774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- wht/blu/g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8547" y="6167697"/>
            <a:ext cx="361091" cy="353568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chemeClr val="tx1"/>
                </a:solidFill>
                <a:latin typeface="Avenir LT 45 Book Regular" charset="0"/>
                <a:cs typeface="Avenir LT 35 Light Regular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ltGray">
          <a:xfrm>
            <a:off x="11357841" y="6323878"/>
            <a:ext cx="287654" cy="2060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1" tIns="41055" rIns="82111" bIns="41055" anchor="b">
            <a:spAutoFit/>
          </a:bodyPr>
          <a:lstStyle/>
          <a:p>
            <a:pPr algn="r" defTabSz="814272">
              <a:defRPr/>
            </a:pPr>
            <a:fld id="{4ABDCABE-3F10-B64C-92F1-862014417034}" type="slidenum">
              <a:rPr lang="en-US" sz="800" b="0" i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pPr algn="r" defTabSz="814272">
                <a:defRPr/>
              </a:pPr>
              <a:t>‹#›</a:t>
            </a:fld>
            <a:endParaRPr lang="en-US" sz="800" b="0" i="0" dirty="0">
              <a:solidFill>
                <a:srgbClr val="FFFFFF">
                  <a:alpha val="60000"/>
                </a:srgbClr>
              </a:solidFill>
              <a:latin typeface="Avenir LT 45 Book Regular" charset="0"/>
              <a:ea typeface="ＭＳ Ｐゴシック" charset="0"/>
              <a:cs typeface="Avenir LT 35 Light Regular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ltGray">
          <a:xfrm>
            <a:off x="7823345" y="6322206"/>
            <a:ext cx="3544024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1" tIns="41055" rIns="82111" bIns="41055" anchor="b">
            <a:spAutoFit/>
          </a:bodyPr>
          <a:lstStyle/>
          <a:p>
            <a:pPr algn="r" defTabSz="814272">
              <a:defRPr/>
            </a:pPr>
            <a:r>
              <a:rPr lang="en-US" sz="800" b="0" i="0" dirty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t>© 2016  Bright Computing. All rights reserved. </a:t>
            </a:r>
          </a:p>
        </p:txBody>
      </p:sp>
      <p:sp>
        <p:nvSpPr>
          <p:cNvPr id="9" name="Rectangle 8"/>
          <p:cNvSpPr/>
          <p:nvPr/>
        </p:nvSpPr>
        <p:spPr>
          <a:xfrm>
            <a:off x="0" y="4794298"/>
            <a:ext cx="12192000" cy="82503"/>
          </a:xfrm>
          <a:prstGeom prst="rect">
            <a:avLst/>
          </a:prstGeom>
          <a:solidFill>
            <a:srgbClr val="3888C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0" y="4878843"/>
            <a:ext cx="12192000" cy="19791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11" name="Rectangle 7"/>
          <p:cNvSpPr>
            <a:spLocks noChangeArrowheads="1"/>
          </p:cNvSpPr>
          <p:nvPr userDrawn="1"/>
        </p:nvSpPr>
        <p:spPr bwMode="ltGray">
          <a:xfrm>
            <a:off x="11357841" y="6323878"/>
            <a:ext cx="287654" cy="20602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82111" tIns="41055" rIns="82111" bIns="41055" anchor="b">
            <a:spAutoFit/>
          </a:bodyPr>
          <a:lstStyle/>
          <a:p>
            <a:pPr algn="r" defTabSz="814272">
              <a:defRPr/>
            </a:pPr>
            <a:fld id="{4ABDCABE-3F10-B64C-92F1-862014417034}" type="slidenum">
              <a:rPr lang="en-US" sz="800" b="0" i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pPr algn="r" defTabSz="814272">
                <a:defRPr/>
              </a:pPr>
              <a:t>‹#›</a:t>
            </a:fld>
            <a:endParaRPr lang="en-US" sz="800" b="0" i="0" dirty="0">
              <a:solidFill>
                <a:srgbClr val="FFFFFF">
                  <a:alpha val="60000"/>
                </a:srgbClr>
              </a:solidFill>
              <a:latin typeface="Avenir LT 45 Book Regular" charset="0"/>
              <a:ea typeface="ＭＳ Ｐゴシック" charset="0"/>
              <a:cs typeface="Avenir LT 35 Light Regular" charset="0"/>
            </a:endParaRPr>
          </a:p>
        </p:txBody>
      </p:sp>
      <p:sp>
        <p:nvSpPr>
          <p:cNvPr id="12" name="Rectangle 4"/>
          <p:cNvSpPr>
            <a:spLocks noChangeArrowheads="1"/>
          </p:cNvSpPr>
          <p:nvPr userDrawn="1"/>
        </p:nvSpPr>
        <p:spPr bwMode="ltGray">
          <a:xfrm>
            <a:off x="7823345" y="6322206"/>
            <a:ext cx="3544024" cy="2060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2111" tIns="41055" rIns="82111" bIns="41055" anchor="b">
            <a:spAutoFit/>
          </a:bodyPr>
          <a:lstStyle/>
          <a:p>
            <a:pPr algn="r" defTabSz="814272">
              <a:defRPr/>
            </a:pPr>
            <a:r>
              <a:rPr lang="en-US" sz="800" b="0" i="0" dirty="0">
                <a:solidFill>
                  <a:srgbClr val="FFFFFF">
                    <a:alpha val="60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t>© 2016  Bright Computing. All rights reserved. 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0" y="4794298"/>
            <a:ext cx="12192000" cy="8250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0" y="4878843"/>
            <a:ext cx="12192000" cy="19791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61208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>
            <a:spLocks noChangeArrowheads="1"/>
          </p:cNvSpPr>
          <p:nvPr/>
        </p:nvSpPr>
        <p:spPr bwMode="white">
          <a:xfrm>
            <a:off x="0" y="0"/>
            <a:ext cx="12192000" cy="177800"/>
          </a:xfrm>
          <a:prstGeom prst="rect">
            <a:avLst/>
          </a:prstGeom>
          <a:solidFill>
            <a:schemeClr val="bg2"/>
          </a:solidFill>
          <a:ln>
            <a:noFill/>
          </a:ln>
          <a:extLs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24" tIns="45713" rIns="91424" bIns="45713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b="0" i="0" dirty="0">
              <a:solidFill>
                <a:srgbClr val="676767"/>
              </a:solidFill>
              <a:latin typeface="Avenir LT 45 Book Regular" charset="0"/>
              <a:ea typeface="ＭＳ Ｐゴシック" charset="0"/>
            </a:endParaRPr>
          </a:p>
        </p:txBody>
      </p:sp>
      <p:sp>
        <p:nvSpPr>
          <p:cNvPr id="4" name="Rectangle 6"/>
          <p:cNvSpPr>
            <a:spLocks noChangeArrowheads="1"/>
          </p:cNvSpPr>
          <p:nvPr/>
        </p:nvSpPr>
        <p:spPr bwMode="hidden">
          <a:xfrm>
            <a:off x="0" y="0"/>
            <a:ext cx="12192000" cy="177800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wrap="none" lIns="91424" tIns="45713" rIns="91424" bIns="45713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sz="2400" b="0" i="0" dirty="0">
              <a:solidFill>
                <a:srgbClr val="676767"/>
              </a:solidFill>
              <a:latin typeface="Avenir LT 45 Book Regular" charset="0"/>
              <a:ea typeface="ＭＳ Ｐゴシック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555233" y="1220545"/>
            <a:ext cx="10130723" cy="3426595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133" b="0" i="0" spc="0" baseline="0">
                <a:solidFill>
                  <a:srgbClr val="3E6BB4"/>
                </a:solidFill>
                <a:latin typeface="+mj-lt"/>
                <a:cs typeface="Avenir LT 35 Light Regular" charset="0"/>
              </a:defRPr>
            </a:lvl1pPr>
          </a:lstStyle>
          <a:p>
            <a:r>
              <a:rPr lang="en-GB" dirty="0"/>
              <a:t>Section Title Goes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190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59970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purpose Slide - g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5" y="341314"/>
            <a:ext cx="11324743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>
            <a:lvl1pPr>
              <a:defRPr sz="3200" b="0" i="0">
                <a:latin typeface="+mj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437765" y="1329892"/>
            <a:ext cx="11324743" cy="4641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0" i="0">
                <a:latin typeface="+mn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396033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purpose Slide - b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5" y="341314"/>
            <a:ext cx="11324743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>
            <a:lvl1pPr>
              <a:defRPr sz="3200" b="0" i="0">
                <a:latin typeface="+mj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 hasCustomPrompt="1"/>
          </p:nvPr>
        </p:nvSpPr>
        <p:spPr>
          <a:xfrm>
            <a:off x="437765" y="1342592"/>
            <a:ext cx="11324743" cy="46418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0" i="0">
                <a:latin typeface="+mn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Rectangle 5"/>
          <p:cNvSpPr/>
          <p:nvPr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rgbClr val="3888C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403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Slide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558800" y="1241425"/>
            <a:ext cx="11123613" cy="4722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599905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Bright Blue">
    <p:bg>
      <p:bgPr>
        <a:solidFill>
          <a:srgbClr val="3888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600" y="726226"/>
            <a:ext cx="3408385" cy="516421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057599"/>
            <a:ext cx="11061895" cy="384175"/>
          </a:xfrm>
          <a:prstGeom prst="rect">
            <a:avLst/>
          </a:prstGeom>
        </p:spPr>
        <p:txBody>
          <a:bodyPr lIns="91416" tIns="45708" rIns="91416" bIns="45708" anchor="b" anchorCtr="0">
            <a:noAutofit/>
          </a:bodyPr>
          <a:lstStyle>
            <a:lvl1pPr marL="0" indent="0" algn="l">
              <a:buNone/>
              <a:defRPr sz="1867" b="0" i="0">
                <a:solidFill>
                  <a:srgbClr val="FFFFFE"/>
                </a:solidFill>
                <a:latin typeface="+mn-lt"/>
                <a:cs typeface="Avenir LT 45 Book Regular" charset="0"/>
              </a:defRPr>
            </a:lvl1pPr>
            <a:lvl2pPr marL="457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377595"/>
            <a:ext cx="11061895" cy="384175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FFFFFE"/>
                </a:solidFill>
                <a:latin typeface="+mn-lt"/>
                <a:ea typeface="+mn-ea"/>
                <a:cs typeface="Avenir LT 35 Light Regular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697591"/>
            <a:ext cx="11061895" cy="384175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FFFFFE"/>
                </a:solidFill>
                <a:latin typeface="+mn-lt"/>
                <a:ea typeface="+mn-ea"/>
                <a:cs typeface="Avenir LT 35 Light Regular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190285"/>
            <a:ext cx="11070167" cy="398668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rgbClr val="FFFFFE"/>
                </a:solidFill>
                <a:latin typeface="+mn-lt"/>
                <a:cs typeface="Avenir LT 45 Book Regular" charset="0"/>
              </a:defRPr>
            </a:lvl1pPr>
            <a:lvl2pPr marL="406349" indent="0">
              <a:buNone/>
              <a:defRPr/>
            </a:lvl2pPr>
            <a:lvl3pPr marL="569830" indent="0">
              <a:buNone/>
              <a:defRPr/>
            </a:lvl3pPr>
            <a:lvl4pPr marL="688880" indent="0">
              <a:buNone/>
              <a:defRPr/>
            </a:lvl4pPr>
            <a:lvl5pPr marL="801575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8" y="1963780"/>
            <a:ext cx="11120203" cy="2324163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933" b="0" i="0" spc="0" baseline="0">
                <a:solidFill>
                  <a:srgbClr val="FFFFFE"/>
                </a:solidFill>
                <a:latin typeface="+mj-lt"/>
                <a:cs typeface="Avenir LT 35 Light Regular" charset="0"/>
              </a:defRPr>
            </a:lvl1pPr>
          </a:lstStyle>
          <a:p>
            <a:r>
              <a:rPr lang="en-GB" dirty="0"/>
              <a:t>Presentation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74967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Withou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38150" y="1364776"/>
            <a:ext cx="11323638" cy="458517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745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- Lots of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3690" y="1797051"/>
            <a:ext cx="5201497" cy="4110792"/>
          </a:xfrm>
          <a:prstGeom prst="rect">
            <a:avLst/>
          </a:prstGeom>
        </p:spPr>
        <p:txBody>
          <a:bodyPr lIns="91416" tIns="45708" rIns="91416" bIns="45708">
            <a:normAutofit/>
          </a:bodyPr>
          <a:lstStyle>
            <a:lvl1pPr marL="304720" indent="-22853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1pPr>
            <a:lvl2pPr marL="609433" indent="-287787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2pPr>
            <a:lvl3pPr marL="837971" indent="-22853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3pPr>
            <a:lvl4pPr marL="1066508" indent="-22853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4pPr>
            <a:lvl5pPr marL="1295044" indent="-228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086394" y="1797051"/>
            <a:ext cx="5624613" cy="4110792"/>
          </a:xfrm>
          <a:prstGeom prst="rect">
            <a:avLst/>
          </a:prstGeom>
        </p:spPr>
        <p:txBody>
          <a:bodyPr lIns="91416" tIns="45708" rIns="91416" bIns="45708">
            <a:normAutofit/>
          </a:bodyPr>
          <a:lstStyle>
            <a:lvl1pPr marL="304720" indent="-22853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 baseline="0">
                <a:solidFill>
                  <a:schemeClr val="tx1"/>
                </a:solidFill>
                <a:latin typeface="+mn-lt"/>
                <a:cs typeface="Avenir LT 35 Light Regular" charset="0"/>
              </a:defRPr>
            </a:lvl1pPr>
            <a:lvl2pPr marL="609433" indent="-287787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2pPr>
            <a:lvl3pPr marL="837971" indent="-22853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3pPr>
            <a:lvl4pPr marL="1066508" indent="-22853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4pPr>
            <a:lvl5pPr marL="1295044" indent="-228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6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" y="455086"/>
            <a:ext cx="192505" cy="975783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1" y="455086"/>
            <a:ext cx="192505" cy="9757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729595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2-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23905" y="403342"/>
            <a:ext cx="4954660" cy="1101929"/>
          </a:xfrm>
          <a:prstGeom prst="rect">
            <a:avLst/>
          </a:prstGeom>
        </p:spPr>
        <p:txBody>
          <a:bodyPr lIns="61709" tIns="34285" rIns="61709" bIns="34285" rtlCol="0">
            <a:noAutofit/>
          </a:bodyPr>
          <a:lstStyle>
            <a:lvl1pPr algn="l" defTabSz="914232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267" b="0" i="0" kern="1200" spc="-100" baseline="0" dirty="0" smtClean="0">
                <a:solidFill>
                  <a:srgbClr val="676767"/>
                </a:solidFill>
                <a:latin typeface="+mj-lt"/>
                <a:ea typeface="+mj-ea"/>
                <a:cs typeface="Avenir LT 35 Light Regular" charset="0"/>
              </a:defRPr>
            </a:lvl1pPr>
          </a:lstStyle>
          <a:p>
            <a:r>
              <a:rPr lang="en-GB" dirty="0"/>
              <a:t>Title Goes Here</a:t>
            </a:r>
            <a:endParaRPr lang="en-US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6541286" y="403341"/>
            <a:ext cx="4954660" cy="1101928"/>
          </a:xfrm>
          <a:prstGeom prst="rect">
            <a:avLst/>
          </a:prstGeom>
        </p:spPr>
        <p:txBody>
          <a:bodyPr lIns="91416" tIns="45708" rIns="91416" bIns="45708" anchor="ctr" anchorCtr="0">
            <a:noAutofit/>
          </a:bodyPr>
          <a:lstStyle>
            <a:lvl1pPr marL="0" marR="0" indent="0" algn="l" defTabSz="914232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en-US" sz="4267" b="0" i="0" kern="1200" spc="-100" baseline="0" dirty="0">
                <a:solidFill>
                  <a:srgbClr val="676767"/>
                </a:solidFill>
                <a:latin typeface="+mj-lt"/>
                <a:ea typeface="+mj-ea"/>
                <a:cs typeface="Avenir LT 35 Light Regular" charset="0"/>
              </a:defRPr>
            </a:lvl1pPr>
          </a:lstStyle>
          <a:p>
            <a:pPr lvl="0"/>
            <a:r>
              <a:rPr lang="en-GB" dirty="0"/>
              <a:t>Title Goes Here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623905" y="1797051"/>
            <a:ext cx="4954660" cy="4110792"/>
          </a:xfrm>
          <a:prstGeom prst="rect">
            <a:avLst/>
          </a:prstGeom>
        </p:spPr>
        <p:txBody>
          <a:bodyPr lIns="91416" tIns="45708" rIns="91416" bIns="45708">
            <a:noAutofit/>
          </a:bodyPr>
          <a:lstStyle>
            <a:lvl1pPr marL="304720" indent="-22853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1pPr>
            <a:lvl2pPr marL="609433" indent="-287787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2pPr>
            <a:lvl3pPr marL="837971" indent="-22853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3pPr>
            <a:lvl4pPr marL="1066508" indent="-22853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4pPr>
            <a:lvl5pPr marL="1295044" indent="-228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quarter" idx="14" hasCustomPrompt="1"/>
          </p:nvPr>
        </p:nvSpPr>
        <p:spPr>
          <a:xfrm>
            <a:off x="6541286" y="1797051"/>
            <a:ext cx="4954660" cy="4110792"/>
          </a:xfrm>
          <a:prstGeom prst="rect">
            <a:avLst/>
          </a:prstGeom>
        </p:spPr>
        <p:txBody>
          <a:bodyPr lIns="91416" tIns="45708" rIns="91416" bIns="45708">
            <a:noAutofit/>
          </a:bodyPr>
          <a:lstStyle>
            <a:lvl1pPr marL="304720" indent="-22853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1pPr>
            <a:lvl2pPr marL="609433" indent="-287787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2pPr>
            <a:lvl3pPr marL="837971" indent="-22853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3pPr>
            <a:lvl4pPr marL="1066508" indent="-22853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4pPr>
            <a:lvl5pPr marL="1295044" indent="-228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" y="403341"/>
            <a:ext cx="192505" cy="1101928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  <p:sp>
        <p:nvSpPr>
          <p:cNvPr id="7" name="Rectangle 6"/>
          <p:cNvSpPr/>
          <p:nvPr userDrawn="1"/>
        </p:nvSpPr>
        <p:spPr>
          <a:xfrm>
            <a:off x="1" y="403341"/>
            <a:ext cx="192505" cy="110192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0958836"/>
      </p:ext>
    </p:extLst>
  </p:cSld>
  <p:clrMapOvr>
    <a:masterClrMapping/>
  </p:clrMapOvr>
  <p:hf hdr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3-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4093633" y="812802"/>
            <a:ext cx="0" cy="5312833"/>
          </a:xfrm>
          <a:prstGeom prst="line">
            <a:avLst/>
          </a:prstGeom>
          <a:ln w="38100" cap="flat" cmpd="sng">
            <a:solidFill>
              <a:srgbClr val="7CC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8049684" y="812802"/>
            <a:ext cx="0" cy="5312833"/>
          </a:xfrm>
          <a:prstGeom prst="line">
            <a:avLst/>
          </a:prstGeom>
          <a:ln w="38100" cap="flat" cmpd="sng">
            <a:solidFill>
              <a:srgbClr val="7CC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615953" y="304426"/>
            <a:ext cx="3116145" cy="1027281"/>
          </a:xfrm>
          <a:prstGeom prst="rect">
            <a:avLst/>
          </a:prstGeom>
        </p:spPr>
        <p:txBody>
          <a:bodyPr lIns="91416" tIns="45708" rIns="91416" bIns="45708" anchor="b" anchorCtr="0">
            <a:noAutofit/>
          </a:bodyPr>
          <a:lstStyle>
            <a:lvl1pPr marL="0" marR="0" indent="0" algn="l" defTabSz="914232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333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+mj-lt"/>
                <a:ea typeface="+mj-ea"/>
                <a:cs typeface="Avenir LT 35 Light Regular" charset="0"/>
              </a:defRPr>
            </a:lvl1pPr>
          </a:lstStyle>
          <a:p>
            <a:pPr lvl="0"/>
            <a:r>
              <a:rPr lang="en-GB" dirty="0"/>
              <a:t>Title Goes Here</a:t>
            </a:r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4503638" y="303786"/>
            <a:ext cx="3116145" cy="1027281"/>
          </a:xfrm>
          <a:prstGeom prst="rect">
            <a:avLst/>
          </a:prstGeom>
        </p:spPr>
        <p:txBody>
          <a:bodyPr lIns="91416" tIns="45708" rIns="91416" bIns="45708" anchor="b" anchorCtr="0">
            <a:noAutofit/>
          </a:bodyPr>
          <a:lstStyle>
            <a:lvl1pPr marL="0" marR="0" indent="0" algn="l" defTabSz="914232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333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+mj-lt"/>
                <a:ea typeface="+mj-ea"/>
                <a:cs typeface="Avenir LT 35 Light Regular" charset="0"/>
              </a:defRPr>
            </a:lvl1pPr>
          </a:lstStyle>
          <a:p>
            <a:pPr lvl="0"/>
            <a:r>
              <a:rPr lang="en-GB" dirty="0"/>
              <a:t>Title Goes Here</a:t>
            </a: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24" hasCustomPrompt="1"/>
          </p:nvPr>
        </p:nvSpPr>
        <p:spPr>
          <a:xfrm>
            <a:off x="8473085" y="293973"/>
            <a:ext cx="3116145" cy="1027281"/>
          </a:xfrm>
          <a:prstGeom prst="rect">
            <a:avLst/>
          </a:prstGeom>
        </p:spPr>
        <p:txBody>
          <a:bodyPr lIns="91416" tIns="45708" rIns="91416" bIns="45708" anchor="b" anchorCtr="0">
            <a:noAutofit/>
          </a:bodyPr>
          <a:lstStyle>
            <a:lvl1pPr marL="0" marR="0" indent="0" algn="l" defTabSz="914232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lang="en-US" sz="3333" b="0" i="0" u="none" strike="noStrike" kern="1200" cap="none" spc="-100" normalizeH="0" baseline="0" noProof="0" dirty="0" smtClean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+mj-lt"/>
                <a:ea typeface="+mj-ea"/>
                <a:cs typeface="Avenir LT 35 Light Regular" charset="0"/>
              </a:defRPr>
            </a:lvl1pPr>
          </a:lstStyle>
          <a:p>
            <a:pPr lvl="0"/>
            <a:r>
              <a:rPr lang="en-GB" dirty="0"/>
              <a:t>Title Goes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28" hasCustomPrompt="1"/>
          </p:nvPr>
        </p:nvSpPr>
        <p:spPr>
          <a:xfrm>
            <a:off x="615953" y="1600428"/>
            <a:ext cx="3116146" cy="441987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29" hasCustomPrompt="1"/>
          </p:nvPr>
        </p:nvSpPr>
        <p:spPr>
          <a:xfrm>
            <a:off x="4488219" y="1600428"/>
            <a:ext cx="3116146" cy="441987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30" hasCustomPrompt="1"/>
          </p:nvPr>
        </p:nvSpPr>
        <p:spPr>
          <a:xfrm>
            <a:off x="8473084" y="1600428"/>
            <a:ext cx="3116146" cy="4419872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First Level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87574970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with pull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83690" y="1797051"/>
            <a:ext cx="5201497" cy="4110792"/>
          </a:xfrm>
          <a:prstGeom prst="rect">
            <a:avLst/>
          </a:prstGeom>
        </p:spPr>
        <p:txBody>
          <a:bodyPr lIns="91416" tIns="45708" rIns="91416" bIns="45708">
            <a:normAutofit/>
          </a:bodyPr>
          <a:lstStyle>
            <a:lvl1pPr marL="304720" indent="-228538">
              <a:lnSpc>
                <a:spcPct val="95000"/>
              </a:lnSpc>
              <a:spcBef>
                <a:spcPts val="1480"/>
              </a:spcBef>
              <a:buClr>
                <a:schemeClr val="tx1"/>
              </a:buClr>
              <a:buSzPct val="80000"/>
              <a:buFont typeface="Arial"/>
              <a:buChar char="•"/>
              <a:defRPr sz="2667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1pPr>
            <a:lvl2pPr marL="609433" indent="-287787">
              <a:lnSpc>
                <a:spcPct val="95000"/>
              </a:lnSpc>
              <a:spcBef>
                <a:spcPts val="600"/>
              </a:spcBef>
              <a:buClr>
                <a:schemeClr val="tx1"/>
              </a:buClr>
              <a:buSzPct val="80000"/>
              <a:buFont typeface="Arial"/>
              <a:buChar char="•"/>
              <a:defRPr sz="24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2pPr>
            <a:lvl3pPr marL="837971" indent="-228538">
              <a:buClr>
                <a:schemeClr val="tx1"/>
              </a:buClr>
              <a:buSzPct val="80000"/>
              <a:buFont typeface="Arial"/>
              <a:buChar char="•"/>
              <a:defRPr sz="2133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3pPr>
            <a:lvl4pPr marL="1066508" indent="-228538">
              <a:buClr>
                <a:schemeClr val="tx1"/>
              </a:buClr>
              <a:buSzPct val="80000"/>
              <a:buFont typeface="Arial"/>
              <a:buChar char="•"/>
              <a:defRPr sz="1867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4pPr>
            <a:lvl5pPr marL="1295044" indent="-228538">
              <a:buClr>
                <a:schemeClr val="tx1"/>
              </a:buClr>
              <a:buSzPct val="80000"/>
              <a:buFont typeface="Arial"/>
              <a:buChar char="•"/>
              <a:defRPr sz="16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5pPr>
          </a:lstStyle>
          <a:p>
            <a:pPr lvl="0"/>
            <a:r>
              <a:rPr lang="en-GB" dirty="0"/>
              <a:t>First level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6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>
            <a:lvl1pPr>
              <a:defRPr b="0" i="0">
                <a:latin typeface="+mj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" y="455086"/>
            <a:ext cx="192505" cy="975783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558080" y="1797051"/>
            <a:ext cx="5152925" cy="411079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anchor="ctr"/>
          <a:lstStyle/>
          <a:p>
            <a:pPr algn="ctr">
              <a:defRPr/>
            </a:pPr>
            <a:endParaRPr lang="en-US" b="0" i="0" dirty="0">
              <a:solidFill>
                <a:srgbClr val="FFFFFF"/>
              </a:solidFill>
              <a:latin typeface="Avenir LT 45 Book Regular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6837363" y="2047875"/>
            <a:ext cx="4654550" cy="21971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pPr lvl="0"/>
            <a:r>
              <a:rPr lang="en-US" dirty="0"/>
              <a:t>Quote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2" hasCustomPrompt="1"/>
          </p:nvPr>
        </p:nvSpPr>
        <p:spPr>
          <a:xfrm>
            <a:off x="6905625" y="5062538"/>
            <a:ext cx="4491038" cy="4651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 dirty="0"/>
              <a:t>Source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1" y="455086"/>
            <a:ext cx="192505" cy="9757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  <p:sp>
        <p:nvSpPr>
          <p:cNvPr id="10" name="Rounded Rectangle 9"/>
          <p:cNvSpPr/>
          <p:nvPr userDrawn="1"/>
        </p:nvSpPr>
        <p:spPr>
          <a:xfrm>
            <a:off x="6558080" y="1797051"/>
            <a:ext cx="5152925" cy="411079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6" tIns="45708" rIns="91416" bIns="45708" anchor="ctr"/>
          <a:lstStyle/>
          <a:p>
            <a:pPr algn="ctr">
              <a:defRPr/>
            </a:pPr>
            <a:endParaRPr lang="en-US" b="0" i="0" dirty="0">
              <a:solidFill>
                <a:srgbClr val="FFFFFF"/>
              </a:solidFill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28674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6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>
            <a:lvl1pPr>
              <a:defRPr b="0" i="0">
                <a:latin typeface="+mj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" y="455086"/>
            <a:ext cx="192505" cy="975783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  <p:sp>
        <p:nvSpPr>
          <p:cNvPr id="4" name="Rectangle 3"/>
          <p:cNvSpPr/>
          <p:nvPr userDrawn="1"/>
        </p:nvSpPr>
        <p:spPr>
          <a:xfrm>
            <a:off x="1" y="455086"/>
            <a:ext cx="192505" cy="9757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49054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 - g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91416" tIns="45708" rIns="91416" bIns="45708" anchor="b" anchorCtr="0">
            <a:noAutofit/>
          </a:bodyPr>
          <a:lstStyle>
            <a:lvl1pPr marL="0" indent="0" algn="l" defTabSz="804713">
              <a:lnSpc>
                <a:spcPct val="100000"/>
              </a:lnSpc>
              <a:spcBef>
                <a:spcPct val="50000"/>
              </a:spcBef>
              <a:buNone/>
              <a:defRPr sz="2933" b="0" i="0">
                <a:solidFill>
                  <a:srgbClr val="676767"/>
                </a:solidFill>
                <a:latin typeface="+mj-lt"/>
                <a:cs typeface="Avenir LT 35 Light Regular" charset="0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GB" dirty="0"/>
              <a:t>Click to edit text 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83897" y="2054070"/>
            <a:ext cx="10629664" cy="30384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244783" indent="-533255" algn="l">
              <a:lnSpc>
                <a:spcPct val="90000"/>
              </a:lnSpc>
              <a:defRPr sz="6133" b="0" i="0" spc="0" baseline="0">
                <a:solidFill>
                  <a:schemeClr val="accent1"/>
                </a:solidFill>
                <a:latin typeface="+mj-lt"/>
                <a:cs typeface="Avenir LT 35 Light Regular" charset="0"/>
              </a:defRPr>
            </a:lvl1pPr>
          </a:lstStyle>
          <a:p>
            <a:r>
              <a:rPr lang="en-GB" dirty="0"/>
              <a:t>“Quote Goes Here”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42949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Slide - b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624417" y="5221411"/>
            <a:ext cx="10389144" cy="465808"/>
          </a:xfrm>
          <a:prstGeom prst="rect">
            <a:avLst/>
          </a:prstGeom>
        </p:spPr>
        <p:txBody>
          <a:bodyPr wrap="square" lIns="91416" tIns="45708" rIns="91416" bIns="45708" anchor="b" anchorCtr="0">
            <a:noAutofit/>
          </a:bodyPr>
          <a:lstStyle>
            <a:lvl1pPr marL="0" indent="0" algn="l" defTabSz="804713">
              <a:lnSpc>
                <a:spcPct val="100000"/>
              </a:lnSpc>
              <a:spcBef>
                <a:spcPct val="50000"/>
              </a:spcBef>
              <a:buNone/>
              <a:defRPr sz="2933" b="0" i="0">
                <a:solidFill>
                  <a:srgbClr val="676767"/>
                </a:solidFill>
                <a:latin typeface="+mj-lt"/>
                <a:cs typeface="Avenir LT 35 Light Regular" charset="0"/>
              </a:defRPr>
            </a:lvl1pPr>
            <a:lvl2pPr>
              <a:buFont typeface="Arial" pitchFamily="34" charset="0"/>
              <a:buNone/>
              <a:defRPr sz="1467"/>
            </a:lvl2pPr>
            <a:lvl3pPr>
              <a:buFont typeface="Arial" pitchFamily="34" charset="0"/>
              <a:buNone/>
              <a:defRPr sz="1467"/>
            </a:lvl3pPr>
            <a:lvl4pPr>
              <a:buFont typeface="Arial" pitchFamily="34" charset="0"/>
              <a:buNone/>
              <a:defRPr sz="1467"/>
            </a:lvl4pPr>
            <a:lvl5pPr>
              <a:buFont typeface="Arial" pitchFamily="34" charset="0"/>
              <a:buNone/>
              <a:defRPr sz="1467"/>
            </a:lvl5pPr>
          </a:lstStyle>
          <a:p>
            <a:pPr lvl="0"/>
            <a:r>
              <a:rPr lang="en-GB" dirty="0"/>
              <a:t>Click to edit text </a:t>
            </a:r>
          </a:p>
        </p:txBody>
      </p:sp>
      <p:sp>
        <p:nvSpPr>
          <p:cNvPr id="4" name="Title 1"/>
          <p:cNvSpPr>
            <a:spLocks noGrp="1"/>
          </p:cNvSpPr>
          <p:nvPr>
            <p:ph type="ctrTitle" hasCustomPrompt="1"/>
          </p:nvPr>
        </p:nvSpPr>
        <p:spPr>
          <a:xfrm>
            <a:off x="383897" y="2054070"/>
            <a:ext cx="10629664" cy="3038449"/>
          </a:xfrm>
          <a:prstGeom prst="rect">
            <a:avLst/>
          </a:prstGeom>
        </p:spPr>
        <p:txBody>
          <a:bodyPr anchor="ctr">
            <a:noAutofit/>
          </a:bodyPr>
          <a:lstStyle>
            <a:lvl1pPr marL="244783" indent="-533255" algn="l">
              <a:lnSpc>
                <a:spcPct val="90000"/>
              </a:lnSpc>
              <a:defRPr sz="6133" b="0" i="0" spc="0" baseline="0">
                <a:solidFill>
                  <a:schemeClr val="accent6"/>
                </a:solidFill>
                <a:latin typeface="+mj-lt"/>
                <a:cs typeface="Avenir LT 35 Light Regular" charset="0"/>
              </a:defRPr>
            </a:lvl1pPr>
          </a:lstStyle>
          <a:p>
            <a:r>
              <a:rPr lang="en-GB" dirty="0"/>
              <a:t>“Quote Goes Here”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83324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orizontal Split 1: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95325" y="682389"/>
            <a:ext cx="4750132" cy="5145206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4800" b="0" i="0">
                <a:latin typeface="+mj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6182436" y="682389"/>
            <a:ext cx="5226926" cy="514520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 baseline="0">
                <a:latin typeface="+mn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 dirty="0"/>
              <a:t>Text Goes Here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5797552" y="682389"/>
            <a:ext cx="0" cy="5145206"/>
          </a:xfrm>
          <a:prstGeom prst="line">
            <a:avLst/>
          </a:prstGeom>
          <a:ln w="38100" cap="flat" cmpd="sng">
            <a:solidFill>
              <a:srgbClr val="7CC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5797552" y="682389"/>
            <a:ext cx="0" cy="5145206"/>
          </a:xfrm>
          <a:prstGeom prst="line">
            <a:avLst/>
          </a:prstGeom>
          <a:ln w="38100" cap="flat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801498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Horizontal Split 1: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95325" y="682389"/>
            <a:ext cx="3057809" cy="5145206"/>
          </a:xfrm>
          <a:prstGeom prst="rect">
            <a:avLst/>
          </a:prstGeom>
        </p:spPr>
        <p:txBody>
          <a:bodyPr anchor="ctr"/>
          <a:lstStyle>
            <a:lvl1pPr marL="0" indent="0" algn="r">
              <a:buNone/>
              <a:defRPr sz="4800" b="0" i="0">
                <a:latin typeface="+mj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 dirty="0"/>
              <a:t>Title Goes Here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1915" y="682389"/>
            <a:ext cx="6897447" cy="514520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="0" i="0">
                <a:latin typeface="+mn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 dirty="0"/>
              <a:t>Text Goes Here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132524" y="682389"/>
            <a:ext cx="0" cy="5145206"/>
          </a:xfrm>
          <a:prstGeom prst="line">
            <a:avLst/>
          </a:prstGeom>
          <a:ln w="38100" cap="flat" cmpd="sng">
            <a:solidFill>
              <a:srgbClr val="7CC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4132524" y="682389"/>
            <a:ext cx="0" cy="5145206"/>
          </a:xfrm>
          <a:prstGeom prst="line">
            <a:avLst/>
          </a:prstGeom>
          <a:ln w="38100" cap="flat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4353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Green Grad">
    <p:bg>
      <p:bgPr>
        <a:gradFill>
          <a:gsLst>
            <a:gs pos="0">
              <a:srgbClr val="35A2D6"/>
            </a:gs>
            <a:gs pos="0">
              <a:schemeClr val="accent1">
                <a:lumMod val="75000"/>
              </a:schemeClr>
            </a:gs>
            <a:gs pos="100000">
              <a:schemeClr val="accent1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1600" y="726226"/>
            <a:ext cx="3408385" cy="516421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057599"/>
            <a:ext cx="11061895" cy="384175"/>
          </a:xfrm>
          <a:prstGeom prst="rect">
            <a:avLst/>
          </a:prstGeom>
        </p:spPr>
        <p:txBody>
          <a:bodyPr lIns="91416" tIns="45708" rIns="91416" bIns="45708" anchor="b" anchorCtr="0">
            <a:noAutofit/>
          </a:bodyPr>
          <a:lstStyle>
            <a:lvl1pPr marL="0" indent="0" algn="l">
              <a:buNone/>
              <a:defRPr sz="1867" b="0" i="0">
                <a:solidFill>
                  <a:srgbClr val="FFFFFE"/>
                </a:solidFill>
                <a:latin typeface="+mn-lt"/>
                <a:cs typeface="Avenir LT 45 Book Regular" charset="0"/>
              </a:defRPr>
            </a:lvl1pPr>
            <a:lvl2pPr marL="457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377595"/>
            <a:ext cx="11061895" cy="384175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FFFFFE"/>
                </a:solidFill>
                <a:latin typeface="+mn-lt"/>
                <a:ea typeface="+mn-ea"/>
                <a:cs typeface="Avenir LT 35 Light Regular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697591"/>
            <a:ext cx="11061895" cy="384175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rgbClr val="FFFFFE"/>
                </a:solidFill>
                <a:latin typeface="+mn-lt"/>
                <a:ea typeface="+mn-ea"/>
                <a:cs typeface="Avenir LT 35 Light Regular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190285"/>
            <a:ext cx="11070167" cy="398668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rgbClr val="FFFFFE"/>
                </a:solidFill>
                <a:latin typeface="+mj-lt"/>
                <a:cs typeface="Avenir LT 45 Book Regular" charset="0"/>
              </a:defRPr>
            </a:lvl1pPr>
            <a:lvl2pPr marL="406349" indent="0">
              <a:buNone/>
              <a:defRPr/>
            </a:lvl2pPr>
            <a:lvl3pPr marL="569830" indent="0">
              <a:buNone/>
              <a:defRPr/>
            </a:lvl3pPr>
            <a:lvl4pPr marL="688880" indent="0">
              <a:buNone/>
              <a:defRPr/>
            </a:lvl4pPr>
            <a:lvl5pPr marL="801575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8" y="1963780"/>
            <a:ext cx="11120203" cy="2324163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933" b="0" i="0" spc="0" baseline="0">
                <a:solidFill>
                  <a:srgbClr val="FFFFFE"/>
                </a:solidFill>
                <a:latin typeface="+mj-lt"/>
                <a:cs typeface="Avenir LT 35 Light Regular" charset="0"/>
              </a:defRPr>
            </a:lvl1pPr>
          </a:lstStyle>
          <a:p>
            <a:r>
              <a:rPr lang="en-GB" dirty="0"/>
              <a:t>Presentation Title Here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6771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1915" y="682389"/>
            <a:ext cx="6897447" cy="5145206"/>
          </a:xfrm>
          <a:prstGeom prst="rect">
            <a:avLst/>
          </a:prstGeom>
        </p:spPr>
        <p:txBody>
          <a:bodyPr anchor="ctr"/>
          <a:lstStyle>
            <a:lvl1pPr marL="342900" indent="-342900">
              <a:buFont typeface="Arial" charset="0"/>
              <a:buChar char="•"/>
              <a:defRPr sz="2400" b="0" i="0" baseline="0">
                <a:latin typeface="+mn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 dirty="0"/>
              <a:t>Items Go Here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4132524" y="682389"/>
            <a:ext cx="0" cy="5145206"/>
          </a:xfrm>
          <a:prstGeom prst="line">
            <a:avLst/>
          </a:prstGeom>
          <a:ln w="38100" cap="flat" cmpd="sng">
            <a:solidFill>
              <a:srgbClr val="7CC3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>
          <a:xfrm>
            <a:off x="4132524" y="682389"/>
            <a:ext cx="0" cy="5145206"/>
          </a:xfrm>
          <a:prstGeom prst="line">
            <a:avLst/>
          </a:prstGeom>
          <a:ln w="38100" cap="flat" cmpd="sng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 userDrawn="1"/>
        </p:nvSpPr>
        <p:spPr>
          <a:xfrm>
            <a:off x="695324" y="2838203"/>
            <a:ext cx="3057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171365351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5" y="341314"/>
            <a:ext cx="1125836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37766" y="5531268"/>
            <a:ext cx="11250521" cy="405508"/>
          </a:xfrm>
          <a:prstGeom prst="rect">
            <a:avLst/>
          </a:prstGeom>
        </p:spPr>
        <p:txBody>
          <a:bodyPr wrap="square" lIns="91416" tIns="45708" rIns="91416" bIns="45708" anchor="b" anchorCtr="0">
            <a:noAutofit/>
          </a:bodyPr>
          <a:lstStyle>
            <a:lvl1pPr algn="l" defTabSz="603550">
              <a:lnSpc>
                <a:spcPct val="100000"/>
              </a:lnSpc>
              <a:spcBef>
                <a:spcPct val="50000"/>
              </a:spcBef>
              <a:buNone/>
              <a:defRPr sz="1600" b="0" i="1">
                <a:solidFill>
                  <a:srgbClr val="676767"/>
                </a:solidFill>
                <a:latin typeface="Avenir LT 35 Light" charset="0"/>
                <a:ea typeface="Avenir LT 35 Light" charset="0"/>
                <a:cs typeface="Avenir LT 35 Light" charset="0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GB" dirty="0"/>
              <a:t>Source</a:t>
            </a:r>
          </a:p>
        </p:txBody>
      </p:sp>
      <p:sp>
        <p:nvSpPr>
          <p:cNvPr id="6" name="Table Placeholder 11"/>
          <p:cNvSpPr>
            <a:spLocks noGrp="1"/>
          </p:cNvSpPr>
          <p:nvPr>
            <p:ph type="tbl" sz="quarter" idx="12"/>
          </p:nvPr>
        </p:nvSpPr>
        <p:spPr>
          <a:xfrm>
            <a:off x="437765" y="1361436"/>
            <a:ext cx="11250522" cy="4002133"/>
          </a:xfrm>
          <a:prstGeom prst="rect">
            <a:avLst/>
          </a:prstGeom>
        </p:spPr>
        <p:txBody>
          <a:bodyPr lIns="91416" tIns="45708" rIns="91416" bIns="45708">
            <a:noAutofit/>
          </a:bodyPr>
          <a:lstStyle>
            <a:lvl1pPr marL="0" indent="0" algn="ctr">
              <a:buNone/>
              <a:defRPr sz="2000" b="0" i="0" baseline="0">
                <a:solidFill>
                  <a:schemeClr val="tx1"/>
                </a:solidFill>
                <a:latin typeface="+mn-lt"/>
                <a:cs typeface="Avenir LT 45 Book Regular" charset="0"/>
              </a:defRPr>
            </a:lvl1pPr>
          </a:lstStyle>
          <a:p>
            <a:pPr lvl="0"/>
            <a:r>
              <a:rPr lang="en-US" noProof="0"/>
              <a:t>Click icon to add table</a:t>
            </a:r>
            <a:endParaRPr lang="en-GB" noProof="0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14534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5" y="341314"/>
            <a:ext cx="1125836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  <p:sp>
        <p:nvSpPr>
          <p:cNvPr id="4" name="Chart Placeholder 2"/>
          <p:cNvSpPr>
            <a:spLocks noGrp="1"/>
          </p:cNvSpPr>
          <p:nvPr>
            <p:ph type="chart" sz="quarter" idx="12"/>
          </p:nvPr>
        </p:nvSpPr>
        <p:spPr>
          <a:xfrm>
            <a:off x="437765" y="1444909"/>
            <a:ext cx="11250523" cy="3877718"/>
          </a:xfrm>
          <a:prstGeom prst="rect">
            <a:avLst/>
          </a:prstGeom>
        </p:spPr>
        <p:txBody>
          <a:bodyPr vert="horz" lIns="91416" tIns="45708" rIns="91416" bIns="45708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11" hasCustomPrompt="1"/>
          </p:nvPr>
        </p:nvSpPr>
        <p:spPr>
          <a:xfrm>
            <a:off x="437766" y="5531268"/>
            <a:ext cx="11250521" cy="405508"/>
          </a:xfrm>
          <a:prstGeom prst="rect">
            <a:avLst/>
          </a:prstGeom>
        </p:spPr>
        <p:txBody>
          <a:bodyPr wrap="square" lIns="91416" tIns="45708" rIns="91416" bIns="45708" anchor="b" anchorCtr="0">
            <a:noAutofit/>
          </a:bodyPr>
          <a:lstStyle>
            <a:lvl1pPr algn="l" defTabSz="603550">
              <a:lnSpc>
                <a:spcPct val="100000"/>
              </a:lnSpc>
              <a:spcBef>
                <a:spcPct val="50000"/>
              </a:spcBef>
              <a:buNone/>
              <a:defRPr sz="1600" b="0" i="1">
                <a:solidFill>
                  <a:srgbClr val="676767"/>
                </a:solidFill>
                <a:latin typeface="Avenir LT 35 Light" charset="0"/>
                <a:ea typeface="Avenir LT 35 Light" charset="0"/>
                <a:cs typeface="Avenir LT 35 Light" charset="0"/>
              </a:defRPr>
            </a:lvl1pPr>
            <a:lvl2pPr>
              <a:buFont typeface="Arial" pitchFamily="34" charset="0"/>
              <a:buNone/>
              <a:defRPr sz="1100"/>
            </a:lvl2pPr>
            <a:lvl3pPr>
              <a:buFont typeface="Arial" pitchFamily="34" charset="0"/>
              <a:buNone/>
              <a:defRPr sz="1100"/>
            </a:lvl3pPr>
            <a:lvl4pPr>
              <a:buFont typeface="Arial" pitchFamily="34" charset="0"/>
              <a:buNone/>
              <a:defRPr sz="1100"/>
            </a:lvl4pPr>
            <a:lvl5pPr>
              <a:buFont typeface="Arial" pitchFamily="34" charset="0"/>
              <a:buNone/>
              <a:defRPr sz="1100"/>
            </a:lvl5pPr>
          </a:lstStyle>
          <a:p>
            <a:pPr lvl="0"/>
            <a:r>
              <a:rPr lang="en-GB" dirty="0"/>
              <a:t>Source</a:t>
            </a:r>
          </a:p>
        </p:txBody>
      </p:sp>
      <p:sp>
        <p:nvSpPr>
          <p:cNvPr id="6" name="Rectangle 5"/>
          <p:cNvSpPr/>
          <p:nvPr userDrawn="1"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2116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Tex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5" y="341314"/>
            <a:ext cx="1125836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  <p:sp>
        <p:nvSpPr>
          <p:cNvPr id="4" name="Chart Placeholder 2"/>
          <p:cNvSpPr>
            <a:spLocks noGrp="1"/>
          </p:cNvSpPr>
          <p:nvPr>
            <p:ph type="chart" sz="quarter" idx="12"/>
          </p:nvPr>
        </p:nvSpPr>
        <p:spPr>
          <a:xfrm>
            <a:off x="6318914" y="1444909"/>
            <a:ext cx="5369374" cy="4232560"/>
          </a:xfrm>
          <a:prstGeom prst="rect">
            <a:avLst/>
          </a:prstGeom>
        </p:spPr>
        <p:txBody>
          <a:bodyPr vert="horz" lIns="91416" tIns="45708" rIns="91416" bIns="45708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+mn-lt"/>
                <a:cs typeface="Avenir LT 35 Light Regular" charset="0"/>
              </a:defRPr>
            </a:lvl1pPr>
          </a:lstStyle>
          <a:p>
            <a:pPr lvl="0"/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8150" y="1444909"/>
            <a:ext cx="5607050" cy="42319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6167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text  + 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5" y="341314"/>
            <a:ext cx="11258365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438150" y="1444909"/>
            <a:ext cx="5607050" cy="4231991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400" baseline="0"/>
            </a:lvl1pPr>
          </a:lstStyle>
          <a:p>
            <a:pPr lvl="0"/>
            <a:r>
              <a:rPr lang="en-US" dirty="0"/>
              <a:t>Text Goes Here</a:t>
            </a:r>
          </a:p>
        </p:txBody>
      </p:sp>
      <p:sp>
        <p:nvSpPr>
          <p:cNvPr id="7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6345842" y="1444908"/>
            <a:ext cx="5350288" cy="4231991"/>
          </a:xfrm>
          <a:prstGeom prst="rect">
            <a:avLst/>
          </a:prstGeom>
        </p:spPr>
        <p:txBody>
          <a:bodyPr vert="horz" lIns="91416" tIns="45708" rIns="91416" bIns="45708">
            <a:noAutofit/>
          </a:bodyPr>
          <a:lstStyle>
            <a:lvl1pPr marL="0" indent="0" algn="ctr">
              <a:buNone/>
              <a:defRPr sz="2000" b="0" i="0">
                <a:solidFill>
                  <a:schemeClr val="tx1"/>
                </a:solidFill>
                <a:latin typeface="Avenir LT 45 Book Regular" charset="0"/>
                <a:cs typeface="Avenir LT 35 Light Regular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7361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icons - g/b/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6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>
            <a:lvl1pPr>
              <a:defRPr b="0" i="0">
                <a:latin typeface="+mj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" y="455086"/>
            <a:ext cx="192505" cy="975783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8447404" y="1990883"/>
            <a:ext cx="3263601" cy="3263601"/>
          </a:xfrm>
          <a:prstGeom prst="ellipse">
            <a:avLst/>
          </a:prstGeom>
          <a:solidFill>
            <a:srgbClr val="3888C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4515546" y="1990883"/>
            <a:ext cx="3263601" cy="3263601"/>
          </a:xfrm>
          <a:prstGeom prst="ellipse">
            <a:avLst/>
          </a:prstGeom>
          <a:solidFill>
            <a:srgbClr val="5FA8D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583688" y="1990883"/>
            <a:ext cx="3263601" cy="3263601"/>
          </a:xfrm>
          <a:prstGeom prst="ellipse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1820994" y="2689547"/>
            <a:ext cx="788988" cy="788988"/>
          </a:xfrm>
          <a:prstGeom prst="rect">
            <a:avLst/>
          </a:prstGeom>
        </p:spPr>
        <p:txBody>
          <a:bodyPr vert="horz" lIns="91436" tIns="45718" rIns="91436" bIns="45718"/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venir LT 45 Book Regular" charset="0"/>
                <a:cs typeface="Avenir LT 45 Book Regular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5752852" y="2699327"/>
            <a:ext cx="788988" cy="788988"/>
          </a:xfrm>
          <a:prstGeom prst="rect">
            <a:avLst/>
          </a:prstGeom>
        </p:spPr>
        <p:txBody>
          <a:bodyPr vert="horz" lIns="91436" tIns="45718" rIns="91436" bIns="45718"/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venir LT 45 Book Regular" charset="0"/>
                <a:cs typeface="Avenir LT 45 Book Regular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9684710" y="2689547"/>
            <a:ext cx="788988" cy="788988"/>
          </a:xfrm>
          <a:prstGeom prst="rect">
            <a:avLst/>
          </a:prstGeom>
        </p:spPr>
        <p:txBody>
          <a:bodyPr vert="horz" lIns="91436" tIns="45718" rIns="91436" bIns="45718"/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venir LT 45 Book Regular" charset="0"/>
                <a:cs typeface="Avenir LT 45 Book Regular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583688" y="4006077"/>
            <a:ext cx="3262825" cy="8461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4514258" y="3977204"/>
            <a:ext cx="3262825" cy="8461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8444828" y="3948331"/>
            <a:ext cx="3262825" cy="8461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1" y="455086"/>
            <a:ext cx="192505" cy="9757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  <p:sp>
        <p:nvSpPr>
          <p:cNvPr id="14" name="Oval 13"/>
          <p:cNvSpPr/>
          <p:nvPr userDrawn="1"/>
        </p:nvSpPr>
        <p:spPr>
          <a:xfrm>
            <a:off x="8447404" y="1990883"/>
            <a:ext cx="3263601" cy="3263601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15" name="Oval 14"/>
          <p:cNvSpPr/>
          <p:nvPr userDrawn="1"/>
        </p:nvSpPr>
        <p:spPr>
          <a:xfrm>
            <a:off x="4515546" y="1990883"/>
            <a:ext cx="3263601" cy="3263601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16" name="Oval 15"/>
          <p:cNvSpPr/>
          <p:nvPr userDrawn="1"/>
        </p:nvSpPr>
        <p:spPr>
          <a:xfrm>
            <a:off x="583688" y="1990883"/>
            <a:ext cx="3263601" cy="3263601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057437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-icons gry/gry/g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5"/>
          <p:cNvSpPr>
            <a:spLocks noGrp="1"/>
          </p:cNvSpPr>
          <p:nvPr>
            <p:ph type="title"/>
          </p:nvPr>
        </p:nvSpPr>
        <p:spPr bwMode="auto">
          <a:xfrm>
            <a:off x="583688" y="455086"/>
            <a:ext cx="11127317" cy="975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>
            <a:lvl1pPr>
              <a:defRPr b="0" i="0">
                <a:latin typeface="Avenir LT 45 Book" charset="0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1" y="455086"/>
            <a:ext cx="192505" cy="975783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  <p:sp>
        <p:nvSpPr>
          <p:cNvPr id="4" name="Oval 3"/>
          <p:cNvSpPr/>
          <p:nvPr/>
        </p:nvSpPr>
        <p:spPr>
          <a:xfrm>
            <a:off x="8447404" y="1990883"/>
            <a:ext cx="3263601" cy="32636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4515546" y="1990883"/>
            <a:ext cx="3263601" cy="32636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583688" y="1990883"/>
            <a:ext cx="3263601" cy="32636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4" hasCustomPrompt="1"/>
          </p:nvPr>
        </p:nvSpPr>
        <p:spPr>
          <a:xfrm>
            <a:off x="1820994" y="2689547"/>
            <a:ext cx="788988" cy="788988"/>
          </a:xfrm>
          <a:prstGeom prst="rect">
            <a:avLst/>
          </a:prstGeom>
        </p:spPr>
        <p:txBody>
          <a:bodyPr vert="horz" lIns="91436" tIns="45718" rIns="91436" bIns="45718"/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venir LT 45 Book Regular" charset="0"/>
                <a:cs typeface="Avenir LT 45 Book Regular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0" name="Picture Placeholder 5"/>
          <p:cNvSpPr>
            <a:spLocks noGrp="1"/>
          </p:cNvSpPr>
          <p:nvPr>
            <p:ph type="pic" sz="quarter" idx="15" hasCustomPrompt="1"/>
          </p:nvPr>
        </p:nvSpPr>
        <p:spPr>
          <a:xfrm>
            <a:off x="5752852" y="2699327"/>
            <a:ext cx="788988" cy="788988"/>
          </a:xfrm>
          <a:prstGeom prst="rect">
            <a:avLst/>
          </a:prstGeom>
        </p:spPr>
        <p:txBody>
          <a:bodyPr vert="horz" lIns="91436" tIns="45718" rIns="91436" bIns="45718"/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venir LT 45 Book Regular" charset="0"/>
                <a:cs typeface="Avenir LT 45 Book Regular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1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9684710" y="2689547"/>
            <a:ext cx="788988" cy="788988"/>
          </a:xfrm>
          <a:prstGeom prst="rect">
            <a:avLst/>
          </a:prstGeom>
        </p:spPr>
        <p:txBody>
          <a:bodyPr vert="horz" lIns="91436" tIns="45718" rIns="91436" bIns="45718"/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venir LT 45 Book Regular" charset="0"/>
                <a:cs typeface="Avenir LT 45 Book Regular" charset="0"/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20" hasCustomPrompt="1"/>
          </p:nvPr>
        </p:nvSpPr>
        <p:spPr>
          <a:xfrm>
            <a:off x="583688" y="4006077"/>
            <a:ext cx="3262825" cy="8461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Text Placeholder 11"/>
          <p:cNvSpPr>
            <a:spLocks noGrp="1"/>
          </p:cNvSpPr>
          <p:nvPr>
            <p:ph type="body" sz="quarter" idx="21" hasCustomPrompt="1"/>
          </p:nvPr>
        </p:nvSpPr>
        <p:spPr>
          <a:xfrm>
            <a:off x="4514258" y="3977204"/>
            <a:ext cx="3262825" cy="8461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8" name="Text Placeholder 11"/>
          <p:cNvSpPr>
            <a:spLocks noGrp="1"/>
          </p:cNvSpPr>
          <p:nvPr>
            <p:ph type="body" sz="quarter" idx="22" hasCustomPrompt="1"/>
          </p:nvPr>
        </p:nvSpPr>
        <p:spPr>
          <a:xfrm>
            <a:off x="8444828" y="3948331"/>
            <a:ext cx="3262825" cy="84613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1" y="455086"/>
            <a:ext cx="192505" cy="97578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b="0" i="0" dirty="0">
              <a:latin typeface="Avenir LT 45 Book Regular" charset="0"/>
            </a:endParaRPr>
          </a:p>
        </p:txBody>
      </p:sp>
      <p:sp>
        <p:nvSpPr>
          <p:cNvPr id="14" name="Oval 13"/>
          <p:cNvSpPr/>
          <p:nvPr userDrawn="1"/>
        </p:nvSpPr>
        <p:spPr>
          <a:xfrm>
            <a:off x="8447404" y="1990883"/>
            <a:ext cx="3263601" cy="32636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15" name="Oval 14"/>
          <p:cNvSpPr/>
          <p:nvPr userDrawn="1"/>
        </p:nvSpPr>
        <p:spPr>
          <a:xfrm>
            <a:off x="4515546" y="1990883"/>
            <a:ext cx="3263601" cy="32636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16" name="Oval 15"/>
          <p:cNvSpPr/>
          <p:nvPr userDrawn="1"/>
        </p:nvSpPr>
        <p:spPr>
          <a:xfrm>
            <a:off x="583688" y="1990883"/>
            <a:ext cx="3263601" cy="326360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7195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1086" y="6172202"/>
            <a:ext cx="977900" cy="486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 vert="horz" lIns="91416" tIns="45708" rIns="91416" bIns="45708"/>
          <a:lstStyle>
            <a:lvl1pPr marL="0" indent="0" algn="ctr">
              <a:buNone/>
              <a:defRPr sz="2933" b="0" i="0" baseline="0">
                <a:latin typeface="Avenir LT 45 Book Regular" charset="0"/>
                <a:cs typeface="Avenir LT 35 Light Regular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1" hasCustomPrompt="1"/>
          </p:nvPr>
        </p:nvSpPr>
        <p:spPr bwMode="auto">
          <a:xfrm>
            <a:off x="666751" y="4637673"/>
            <a:ext cx="10852149" cy="689921"/>
          </a:xfrm>
          <a:prstGeom prst="rect">
            <a:avLst/>
          </a:prstGeom>
          <a:solidFill>
            <a:schemeClr val="bg1">
              <a:alpha val="70000"/>
            </a:schemeClr>
          </a:solidFill>
          <a:extLst/>
        </p:spPr>
        <p:txBody>
          <a:bodyPr wrap="square" lIns="107996" tIns="0" rIns="91436" bIns="45718" numCol="1" anchor="ctr" anchorCtr="0" compatLnSpc="1">
            <a:prstTxWarp prst="textNoShape">
              <a:avLst/>
            </a:prstTxWarp>
            <a:spAutoFit/>
          </a:bodyPr>
          <a:lstStyle>
            <a:lvl1pPr marL="230385" indent="0">
              <a:lnSpc>
                <a:spcPts val="4907"/>
              </a:lnSpc>
              <a:spcBef>
                <a:spcPts val="0"/>
              </a:spcBef>
              <a:buNone/>
              <a:defRPr sz="3200" b="0" i="0">
                <a:latin typeface="+mj-lt"/>
                <a:cs typeface="Avenir LT 45 Book Regular" charset="0"/>
              </a:defRPr>
            </a:lvl1pPr>
          </a:lstStyle>
          <a:p>
            <a:pPr lvl="0"/>
            <a:r>
              <a:rPr lang="en-GB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11489506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Half Page Photo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684" y="401384"/>
            <a:ext cx="11417563" cy="3389567"/>
          </a:xfrm>
          <a:prstGeom prst="rect">
            <a:avLst/>
          </a:prstGeom>
        </p:spPr>
        <p:txBody>
          <a:bodyPr vert="horz" lIns="91416" tIns="45708" rIns="91416" bIns="45708"/>
          <a:lstStyle>
            <a:lvl1pPr marL="0" indent="0" algn="ctr">
              <a:buNone/>
              <a:defRPr sz="2933" b="0" i="0" baseline="0">
                <a:solidFill>
                  <a:srgbClr val="676767"/>
                </a:solidFill>
                <a:latin typeface="Avenir LT 45 Book Regular" charset="0"/>
                <a:cs typeface="Avenir LT 35 Light Regular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598380" y="4072693"/>
            <a:ext cx="11152315" cy="683325"/>
          </a:xfrm>
          <a:prstGeom prst="rect">
            <a:avLst/>
          </a:prstGeom>
        </p:spPr>
        <p:txBody>
          <a:bodyPr vert="horz" wrap="square" lIns="91436" tIns="45718" rIns="91436" bIns="45718">
            <a:spAutoFit/>
          </a:bodyPr>
          <a:lstStyle>
            <a:lvl1pPr marL="0" indent="0">
              <a:buNone/>
              <a:defRPr sz="4267" b="0" i="0" baseline="0">
                <a:solidFill>
                  <a:srgbClr val="676767"/>
                </a:solidFill>
                <a:latin typeface="+mj-lt"/>
                <a:cs typeface="Avenir LT 45 Book Regular" charset="0"/>
              </a:defRPr>
            </a:lvl1pPr>
          </a:lstStyle>
          <a:p>
            <a:pPr lvl="0"/>
            <a:r>
              <a:rPr lang="en-GB" dirty="0"/>
              <a:t>Text Goes Here</a:t>
            </a:r>
          </a:p>
        </p:txBody>
      </p:sp>
    </p:spTree>
    <p:extLst>
      <p:ext uri="{BB962C8B-B14F-4D97-AF65-F5344CB8AC3E}">
        <p14:creationId xmlns:p14="http://schemas.microsoft.com/office/powerpoint/2010/main" val="203954957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1086" y="6172202"/>
            <a:ext cx="977900" cy="486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6464" cy="6858000"/>
          </a:xfrm>
          <a:prstGeom prst="rect">
            <a:avLst/>
          </a:prstGeom>
        </p:spPr>
        <p:txBody>
          <a:bodyPr vert="horz" lIns="91416" tIns="45708" rIns="91416" bIns="45708"/>
          <a:lstStyle>
            <a:lvl1pPr marL="0" indent="0" algn="ctr">
              <a:buNone/>
              <a:defRPr sz="2933" b="0" i="0" baseline="0">
                <a:latin typeface="Avenir LT 45 Book Regular" charset="0"/>
                <a:cs typeface="Avenir LT 35 Light Regular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75683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wht/grn/g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4794298"/>
            <a:ext cx="12192000" cy="82503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878843"/>
            <a:ext cx="12192000" cy="19791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057599"/>
            <a:ext cx="11061895" cy="384175"/>
          </a:xfrm>
          <a:prstGeom prst="rect">
            <a:avLst/>
          </a:prstGeom>
        </p:spPr>
        <p:txBody>
          <a:bodyPr lIns="91416" tIns="45708" rIns="91416" bIns="45708" anchor="b" anchorCtr="0">
            <a:noAutofit/>
          </a:bodyPr>
          <a:lstStyle>
            <a:lvl1pPr marL="0" indent="0" algn="l">
              <a:buNone/>
              <a:defRPr sz="1867" b="0" i="0">
                <a:solidFill>
                  <a:schemeClr val="tx1">
                    <a:lumMod val="50000"/>
                  </a:schemeClr>
                </a:solidFill>
                <a:latin typeface="+mn-lt"/>
                <a:cs typeface="Avenir LT 45 Book Regular" charset="0"/>
              </a:defRPr>
            </a:lvl1pPr>
            <a:lvl2pPr marL="457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377595"/>
            <a:ext cx="11061895" cy="384175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Avenir LT 35 Light Regular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697591"/>
            <a:ext cx="11061895" cy="384175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Avenir LT 35 Light Regular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190285"/>
            <a:ext cx="11070167" cy="398668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chemeClr val="tx1"/>
                </a:solidFill>
                <a:latin typeface="+mj-lt"/>
                <a:cs typeface="Avenir LT 45 Book Regular" charset="0"/>
              </a:defRPr>
            </a:lvl1pPr>
            <a:lvl2pPr marL="406349" indent="0">
              <a:buNone/>
              <a:defRPr/>
            </a:lvl2pPr>
            <a:lvl3pPr marL="569830" indent="0">
              <a:buNone/>
              <a:defRPr/>
            </a:lvl3pPr>
            <a:lvl4pPr marL="688880" indent="0">
              <a:buNone/>
              <a:defRPr/>
            </a:lvl4pPr>
            <a:lvl5pPr marL="801575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pic>
        <p:nvPicPr>
          <p:cNvPr id="10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567269" y="722202"/>
            <a:ext cx="3899169" cy="590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8196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567688" y="1963780"/>
            <a:ext cx="11120203" cy="2324163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933" b="0" i="0" spc="0" baseline="0">
                <a:solidFill>
                  <a:schemeClr val="tx1"/>
                </a:solidFill>
                <a:latin typeface="+mj-lt"/>
                <a:cs typeface="Avenir LT 35 Light Regular" charset="0"/>
              </a:defRPr>
            </a:lvl1pPr>
          </a:lstStyle>
          <a:p>
            <a:r>
              <a:rPr lang="en-GB" dirty="0"/>
              <a:t>Presentation Title Here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4794298"/>
            <a:ext cx="12192000" cy="82503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4878843"/>
            <a:ext cx="12192000" cy="19791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pic>
        <p:nvPicPr>
          <p:cNvPr id="14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567269" y="722202"/>
            <a:ext cx="3899169" cy="590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8196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16738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ull pa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410683" y="320843"/>
            <a:ext cx="11307184" cy="5688861"/>
          </a:xfrm>
          <a:prstGeom prst="rect">
            <a:avLst/>
          </a:prstGeom>
        </p:spPr>
        <p:txBody>
          <a:bodyPr vert="horz" lIns="91420" tIns="45710" rIns="91420" bIns="45710"/>
          <a:lstStyle>
            <a:lvl1pPr marL="0" indent="0" algn="ctr">
              <a:buNone/>
              <a:defRPr sz="2000" b="0" i="0" baseline="0">
                <a:latin typeface="Avenir LT 45 Book Regular" charset="0"/>
                <a:cs typeface="Avenir LT 35 Light Regular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09354459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ingle photo with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523067" y="795868"/>
            <a:ext cx="7131051" cy="400473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>
              <a:defRPr/>
            </a:pPr>
            <a:endParaRPr lang="en-US" sz="2400" b="0" i="0" dirty="0">
              <a:solidFill>
                <a:srgbClr val="FFFFFF"/>
              </a:solidFill>
              <a:latin typeface="Avenir LT 45 Book Regular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23068" y="4794252"/>
            <a:ext cx="7128933" cy="996949"/>
          </a:xfrm>
          <a:prstGeom prst="rect">
            <a:avLst/>
          </a:prstGeom>
          <a:noFill/>
          <a:ln>
            <a:noFill/>
          </a:ln>
          <a:effectLst>
            <a:outerShdw blurRad="1143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>
              <a:defRPr/>
            </a:pPr>
            <a:endParaRPr lang="en-US" sz="2400" b="0" i="0" dirty="0">
              <a:solidFill>
                <a:srgbClr val="FFFFFF"/>
              </a:solidFill>
              <a:latin typeface="Avenir LT 45 Book Regular" charset="0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2533651" y="795528"/>
            <a:ext cx="7105651" cy="400507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676767"/>
            </a:solidFill>
          </a:ln>
          <a:effectLst/>
        </p:spPr>
        <p:txBody>
          <a:bodyPr lIns="91420" tIns="45710" rIns="91420" bIns="45710" anchor="ctr" anchorCtr="0"/>
          <a:lstStyle>
            <a:lvl1pPr algn="ctr">
              <a:buFontTx/>
              <a:buNone/>
              <a:defRPr b="0" i="0">
                <a:solidFill>
                  <a:schemeClr val="tx1"/>
                </a:solidFill>
                <a:latin typeface="Avenir LT 45 Book Regular" charset="0"/>
                <a:cs typeface="Avenir LT 45 Book Regular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11" name="Title 10"/>
          <p:cNvSpPr>
            <a:spLocks noGrp="1"/>
          </p:cNvSpPr>
          <p:nvPr>
            <p:ph type="title" hasCustomPrompt="1"/>
          </p:nvPr>
        </p:nvSpPr>
        <p:spPr>
          <a:xfrm>
            <a:off x="2533651" y="4873439"/>
            <a:ext cx="7105651" cy="838200"/>
          </a:xfrm>
          <a:prstGeom prst="rect">
            <a:avLst/>
          </a:prstGeom>
        </p:spPr>
        <p:txBody>
          <a:bodyPr anchor="ctr"/>
          <a:lstStyle>
            <a:lvl1pPr>
              <a:defRPr sz="2667" b="0" i="0">
                <a:solidFill>
                  <a:srgbClr val="676767"/>
                </a:solidFill>
                <a:latin typeface="+mj-lt"/>
              </a:defRPr>
            </a:lvl1pPr>
          </a:lstStyle>
          <a:p>
            <a:r>
              <a:rPr lang="en-GB" dirty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89571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mall photo - top lef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733067" y="311153"/>
            <a:ext cx="4364567" cy="245956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>
              <a:defRPr/>
            </a:pPr>
            <a:endParaRPr lang="en-US" sz="2400" b="0" i="0" dirty="0">
              <a:solidFill>
                <a:srgbClr val="FFFFFF"/>
              </a:solidFill>
              <a:latin typeface="Avenir LT 45 Book Regular" charset="0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733323" y="310896"/>
            <a:ext cx="4364736" cy="245973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676767"/>
            </a:solidFill>
          </a:ln>
          <a:effectLst/>
        </p:spPr>
        <p:txBody>
          <a:bodyPr vert="horz" lIns="68574" tIns="34288" rIns="68574" bIns="34288" rtlCol="0" anchor="ctr" anchorCtr="0">
            <a:normAutofit/>
          </a:bodyPr>
          <a:lstStyle>
            <a:lvl1pPr marL="0" indent="0" algn="ctr" defTabSz="914308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1"/>
                </a:solidFill>
                <a:latin typeface="Avenir LT 45 Book Regular" charset="0"/>
                <a:ea typeface="+mn-ea"/>
                <a:cs typeface="+mn-cs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574582" y="3307593"/>
            <a:ext cx="8973153" cy="215255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914308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6000" b="0" i="0">
                <a:solidFill>
                  <a:srgbClr val="676767"/>
                </a:solidFill>
                <a:latin typeface="+mj-lt"/>
              </a:defRPr>
            </a:lvl1pPr>
          </a:lstStyle>
          <a:p>
            <a:r>
              <a:rPr lang="en-GB" dirty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1014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ortrait photo - right s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656917" y="728811"/>
            <a:ext cx="4840816" cy="515975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7" rIns="91432" bIns="45717" anchor="ctr"/>
          <a:lstStyle/>
          <a:p>
            <a:pPr algn="ctr">
              <a:defRPr/>
            </a:pPr>
            <a:endParaRPr lang="en-US" sz="2400" b="0" i="0" dirty="0">
              <a:solidFill>
                <a:srgbClr val="FFFFFF"/>
              </a:solidFill>
              <a:latin typeface="Avenir LT 45 Book Regular" charset="0"/>
            </a:endParaRPr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6656832" y="728980"/>
            <a:ext cx="4840224" cy="515975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rgbClr val="2968AF"/>
            </a:solidFill>
          </a:ln>
          <a:effectLst/>
        </p:spPr>
        <p:txBody>
          <a:bodyPr lIns="91420" tIns="45710" rIns="91420" bIns="45710" anchor="ctr" anchorCtr="0"/>
          <a:lstStyle>
            <a:lvl1pPr algn="ctr">
              <a:buFontTx/>
              <a:buNone/>
              <a:defRPr b="0" i="0">
                <a:solidFill>
                  <a:schemeClr val="tx1"/>
                </a:solidFill>
                <a:latin typeface="Avenir LT 45 Book Regular" charset="0"/>
                <a:cs typeface="Avenir LT 45 Book Regular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583559" y="728981"/>
            <a:ext cx="5799891" cy="1085313"/>
          </a:xfrm>
          <a:prstGeom prst="rect">
            <a:avLst/>
          </a:prstGeom>
        </p:spPr>
        <p:txBody>
          <a:bodyPr wrap="none" anchor="t" anchorCtr="0">
            <a:noAutofit/>
          </a:bodyPr>
          <a:lstStyle>
            <a:lvl1pPr>
              <a:lnSpc>
                <a:spcPct val="90000"/>
              </a:lnSpc>
              <a:defRPr sz="3333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GB" dirty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66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Multiple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4891617" y="311153"/>
            <a:ext cx="4358216" cy="266064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5" rIns="91428" bIns="45715" anchor="ctr"/>
          <a:lstStyle/>
          <a:p>
            <a:pPr algn="ctr">
              <a:defRPr/>
            </a:pPr>
            <a:endParaRPr lang="en-US" sz="2400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46617" y="311153"/>
            <a:ext cx="4383616" cy="2660649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5" rIns="91428" bIns="45715" anchor="ctr"/>
          <a:lstStyle/>
          <a:p>
            <a:pPr algn="ctr">
              <a:defRPr/>
            </a:pPr>
            <a:endParaRPr lang="en-US" sz="2400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9306986" y="311151"/>
            <a:ext cx="2451100" cy="130810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5" rIns="91428" bIns="45715" anchor="ctr"/>
          <a:lstStyle/>
          <a:p>
            <a:pPr algn="ctr">
              <a:defRPr/>
            </a:pPr>
            <a:endParaRPr lang="en-US" sz="2400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46619" y="3028953"/>
            <a:ext cx="3363383" cy="345863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5" rIns="91428" bIns="45715" anchor="ctr"/>
          <a:lstStyle/>
          <a:p>
            <a:pPr algn="ctr">
              <a:defRPr/>
            </a:pPr>
            <a:endParaRPr lang="en-US" sz="2400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881968" y="3028953"/>
            <a:ext cx="5367867" cy="3458633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5" rIns="91428" bIns="45715" anchor="ctr"/>
          <a:lstStyle/>
          <a:p>
            <a:pPr algn="ctr">
              <a:defRPr/>
            </a:pPr>
            <a:endParaRPr lang="en-US" sz="2400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9306986" y="1682751"/>
            <a:ext cx="2451100" cy="344381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5" rIns="91428" bIns="45715" anchor="ctr"/>
          <a:lstStyle/>
          <a:p>
            <a:pPr algn="ctr">
              <a:defRPr/>
            </a:pPr>
            <a:endParaRPr lang="en-US" sz="2400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9306986" y="5183717"/>
            <a:ext cx="2451100" cy="1303867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8" tIns="45715" rIns="91428" bIns="45715" anchor="ctr"/>
          <a:lstStyle/>
          <a:p>
            <a:pPr algn="ctr">
              <a:defRPr/>
            </a:pPr>
            <a:endParaRPr lang="en-US" sz="2400" b="0" i="0" dirty="0">
              <a:solidFill>
                <a:srgbClr val="FFFFFF"/>
              </a:solidFill>
              <a:latin typeface="Avenir LT 45 Book Regular" charset="0"/>
              <a:cs typeface="Avenir LT 45 Book Regular" charset="0"/>
            </a:endParaRPr>
          </a:p>
        </p:txBody>
      </p:sp>
      <p:sp>
        <p:nvSpPr>
          <p:cNvPr id="49" name="Picture Placeholder 25"/>
          <p:cNvSpPr>
            <a:spLocks noGrp="1"/>
          </p:cNvSpPr>
          <p:nvPr>
            <p:ph type="pic" sz="quarter" idx="11"/>
          </p:nvPr>
        </p:nvSpPr>
        <p:spPr>
          <a:xfrm>
            <a:off x="4891995" y="311151"/>
            <a:ext cx="4357148" cy="266065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vert="horz" lIns="68571" tIns="34286" rIns="68571" bIns="34286" rtlCol="0" anchor="ctr" anchorCtr="0">
            <a:normAutofit/>
          </a:bodyPr>
          <a:lstStyle>
            <a:lvl1pPr marL="0" indent="0" algn="ctr" defTabSz="91427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baseline="0" dirty="0">
                <a:solidFill>
                  <a:schemeClr val="tx2"/>
                </a:solidFill>
                <a:latin typeface="Avenir LT 45 Book Regular" charset="0"/>
                <a:ea typeface="+mn-ea"/>
                <a:cs typeface="Avenir LT 45 Book" panose="020B0503020000020003" pitchFamily="34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26" name="Picture Placeholder 25"/>
          <p:cNvSpPr>
            <a:spLocks noGrp="1"/>
          </p:cNvSpPr>
          <p:nvPr>
            <p:ph type="pic" sz="quarter" idx="10"/>
          </p:nvPr>
        </p:nvSpPr>
        <p:spPr>
          <a:xfrm>
            <a:off x="427773" y="311151"/>
            <a:ext cx="4402668" cy="2660652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vert="horz" lIns="68571" tIns="34286" rIns="68571" bIns="34286" rtlCol="0" anchor="ctr" anchorCtr="0">
            <a:normAutofit/>
          </a:bodyPr>
          <a:lstStyle>
            <a:lvl1pPr marL="0" indent="0" algn="ctr" defTabSz="91427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Avenir LT 45 Book Regular" charset="0"/>
                <a:ea typeface="+mn-ea"/>
                <a:cs typeface="Avenir LT 45 Book" panose="020B0503020000020003" pitchFamily="34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51" name="Picture Placeholder 25"/>
          <p:cNvSpPr>
            <a:spLocks noGrp="1"/>
          </p:cNvSpPr>
          <p:nvPr>
            <p:ph type="pic" sz="quarter" idx="12"/>
          </p:nvPr>
        </p:nvSpPr>
        <p:spPr>
          <a:xfrm>
            <a:off x="9306444" y="311151"/>
            <a:ext cx="2451640" cy="1308101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vert="horz" lIns="68571" tIns="34286" rIns="68571" bIns="34286" rtlCol="0" anchor="ctr" anchorCtr="0">
            <a:normAutofit/>
          </a:bodyPr>
          <a:lstStyle>
            <a:lvl1pPr marL="0" indent="0" algn="ctr" defTabSz="91427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Avenir LT 45 Book Regular" charset="0"/>
                <a:ea typeface="+mn-ea"/>
                <a:cs typeface="Avenir LT 45 Book" panose="020B0503020000020003" pitchFamily="34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53" name="Picture Placeholder 25"/>
          <p:cNvSpPr>
            <a:spLocks noGrp="1"/>
          </p:cNvSpPr>
          <p:nvPr>
            <p:ph type="pic" sz="quarter" idx="13"/>
          </p:nvPr>
        </p:nvSpPr>
        <p:spPr>
          <a:xfrm>
            <a:off x="427765" y="3028959"/>
            <a:ext cx="3383227" cy="345893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vert="horz" lIns="68571" tIns="34286" rIns="68571" bIns="34286" rtlCol="0" anchor="ctr" anchorCtr="0">
            <a:normAutofit/>
          </a:bodyPr>
          <a:lstStyle>
            <a:lvl1pPr marL="0" indent="0" algn="ctr" defTabSz="91427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Avenir LT 45 Book Regular" charset="0"/>
                <a:ea typeface="+mn-ea"/>
                <a:cs typeface="Avenir LT 45 Book" panose="020B0503020000020003" pitchFamily="34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55" name="Picture Placeholder 25"/>
          <p:cNvSpPr>
            <a:spLocks noGrp="1"/>
          </p:cNvSpPr>
          <p:nvPr>
            <p:ph type="pic" sz="quarter" idx="14"/>
          </p:nvPr>
        </p:nvSpPr>
        <p:spPr>
          <a:xfrm>
            <a:off x="3877779" y="3028959"/>
            <a:ext cx="5371355" cy="345893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vert="horz" lIns="68571" tIns="34286" rIns="68571" bIns="34286" rtlCol="0" anchor="ctr" anchorCtr="0">
            <a:normAutofit/>
          </a:bodyPr>
          <a:lstStyle>
            <a:lvl1pPr marL="0" indent="0" algn="ctr" defTabSz="91427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Avenir LT 45 Book Regular" charset="0"/>
                <a:ea typeface="+mn-ea"/>
                <a:cs typeface="Avenir LT 45 Book" panose="020B0503020000020003" pitchFamily="34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57" name="Picture Placeholder 25"/>
          <p:cNvSpPr>
            <a:spLocks noGrp="1"/>
          </p:cNvSpPr>
          <p:nvPr>
            <p:ph type="pic" sz="quarter" idx="15"/>
          </p:nvPr>
        </p:nvSpPr>
        <p:spPr>
          <a:xfrm>
            <a:off x="9306444" y="1676401"/>
            <a:ext cx="2451640" cy="3449411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vert="horz" lIns="68571" tIns="34286" rIns="68571" bIns="34286" rtlCol="0" anchor="ctr" anchorCtr="0">
            <a:normAutofit/>
          </a:bodyPr>
          <a:lstStyle>
            <a:lvl1pPr marL="0" indent="0" algn="ctr" defTabSz="91427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Avenir LT 45 Book Regular" charset="0"/>
                <a:ea typeface="+mn-ea"/>
                <a:cs typeface="Avenir LT 45 Book" panose="020B0503020000020003" pitchFamily="34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  <p:sp>
        <p:nvSpPr>
          <p:cNvPr id="59" name="Picture Placeholder 25"/>
          <p:cNvSpPr>
            <a:spLocks noGrp="1"/>
          </p:cNvSpPr>
          <p:nvPr>
            <p:ph type="pic" sz="quarter" idx="16"/>
          </p:nvPr>
        </p:nvSpPr>
        <p:spPr>
          <a:xfrm>
            <a:off x="9306444" y="5182964"/>
            <a:ext cx="2451640" cy="1304925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solidFill>
              <a:schemeClr val="tx1">
                <a:lumMod val="50000"/>
              </a:schemeClr>
            </a:solidFill>
          </a:ln>
          <a:effectLst/>
        </p:spPr>
        <p:txBody>
          <a:bodyPr vert="horz" lIns="68571" tIns="34286" rIns="68571" bIns="34286" rtlCol="0" anchor="ctr" anchorCtr="0">
            <a:normAutofit/>
          </a:bodyPr>
          <a:lstStyle>
            <a:lvl1pPr marL="0" indent="0" algn="ctr" defTabSz="91427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2000" b="0" i="0" kern="1200" dirty="0">
                <a:solidFill>
                  <a:schemeClr val="tx2"/>
                </a:solidFill>
                <a:latin typeface="Avenir LT 45 Book Regular" charset="0"/>
                <a:ea typeface="+mn-ea"/>
                <a:cs typeface="Avenir LT 45 Book" panose="020B0503020000020003" pitchFamily="34" charset="0"/>
              </a:defRPr>
            </a:lvl1pPr>
          </a:lstStyle>
          <a:p>
            <a:pPr lvl="0"/>
            <a:r>
              <a:rPr lang="en-US" noProof="0"/>
              <a:t>Drag picture to placeholder or click icon to add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340738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ide screen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Media Placeholder 39"/>
          <p:cNvSpPr>
            <a:spLocks noGrp="1"/>
          </p:cNvSpPr>
          <p:nvPr>
            <p:ph type="media" sz="quarter" idx="11"/>
          </p:nvPr>
        </p:nvSpPr>
        <p:spPr>
          <a:xfrm>
            <a:off x="704853" y="777240"/>
            <a:ext cx="10886575" cy="442569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71" tIns="34286" rIns="68571" bIns="34286" rtlCol="0" anchor="ctr">
            <a:normAutofit/>
          </a:bodyPr>
          <a:lstStyle>
            <a:lvl1pPr marL="0" indent="0" algn="ctr" defTabSz="91427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867" b="0" i="0" kern="1200" baseline="0" smtClean="0">
                <a:solidFill>
                  <a:schemeClr val="lt1"/>
                </a:solidFill>
                <a:latin typeface="Avenir LT 45 Book Regular" charset="0"/>
                <a:ea typeface="+mn-ea"/>
                <a:cs typeface="Avenir LT 45 Book Regular" charset="0"/>
              </a:defRPr>
            </a:lvl1pPr>
          </a:lstStyle>
          <a:p>
            <a:pPr lvl="0"/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85791574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ndard vide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Media Placeholder 20"/>
          <p:cNvSpPr>
            <a:spLocks noGrp="1"/>
          </p:cNvSpPr>
          <p:nvPr>
            <p:ph type="media" sz="quarter" idx="10"/>
          </p:nvPr>
        </p:nvSpPr>
        <p:spPr>
          <a:xfrm>
            <a:off x="2905785" y="778669"/>
            <a:ext cx="5899416" cy="4425696"/>
          </a:xfrm>
          <a:prstGeom prst="rect">
            <a:avLst/>
          </a:prstGeom>
          <a:solidFill>
            <a:schemeClr val="tx1">
              <a:lumMod val="50000"/>
            </a:schemeClr>
          </a:solidFill>
          <a:ln>
            <a:solidFill>
              <a:schemeClr val="bg2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68571" tIns="34286" rIns="68571" bIns="34286" rtlCol="0" anchor="ctr">
            <a:normAutofit/>
          </a:bodyPr>
          <a:lstStyle>
            <a:lvl1pPr marL="0" indent="0" algn="ctr" defTabSz="914270" rtl="0" eaLnBrk="1" latinLnBrk="0" hangingPunct="1">
              <a:lnSpc>
                <a:spcPct val="95000"/>
              </a:lnSpc>
              <a:spcBef>
                <a:spcPts val="1440"/>
              </a:spcBef>
              <a:buClr>
                <a:srgbClr val="92D050"/>
              </a:buClr>
              <a:buSzPct val="90000"/>
              <a:buFont typeface="Arial" pitchFamily="34" charset="0"/>
              <a:buNone/>
              <a:tabLst/>
              <a:defRPr lang="en-US" sz="1867" b="0" i="0" kern="1200">
                <a:solidFill>
                  <a:schemeClr val="lt1"/>
                </a:solidFill>
                <a:latin typeface="Avenir LT 45 Book Regular" charset="0"/>
                <a:ea typeface="+mn-ea"/>
                <a:cs typeface="Avenir LT 45 Book Regular" charset="0"/>
              </a:defRPr>
            </a:lvl1pPr>
          </a:lstStyle>
          <a:p>
            <a:pPr lvl="0"/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77715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- Bright Green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6635" y="5911065"/>
            <a:ext cx="3856072" cy="607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20558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 - Bright Green"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349" y="2755900"/>
            <a:ext cx="8547301" cy="13462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349" y="2755900"/>
            <a:ext cx="8547301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96224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- Bright Blue">
    <p:bg>
      <p:bgPr>
        <a:solidFill>
          <a:srgbClr val="3888C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349" y="2755900"/>
            <a:ext cx="8547301" cy="1346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349" y="2755900"/>
            <a:ext cx="8547301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0612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- wht/blu/gr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4794298"/>
            <a:ext cx="12192000" cy="82503"/>
          </a:xfrm>
          <a:prstGeom prst="rect">
            <a:avLst/>
          </a:prstGeom>
          <a:solidFill>
            <a:srgbClr val="3888C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0" y="4878843"/>
            <a:ext cx="12192000" cy="19791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1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25995" y="5057599"/>
            <a:ext cx="11061895" cy="384175"/>
          </a:xfrm>
          <a:prstGeom prst="rect">
            <a:avLst/>
          </a:prstGeom>
        </p:spPr>
        <p:txBody>
          <a:bodyPr lIns="91416" tIns="45708" rIns="91416" bIns="45708" anchor="b" anchorCtr="0">
            <a:noAutofit/>
          </a:bodyPr>
          <a:lstStyle>
            <a:lvl1pPr marL="0" indent="0" algn="l">
              <a:buNone/>
              <a:defRPr sz="1867" b="0" i="0">
                <a:solidFill>
                  <a:schemeClr val="tx1">
                    <a:lumMod val="50000"/>
                  </a:schemeClr>
                </a:solidFill>
                <a:latin typeface="Avenir LT 45 Book Regular" charset="0"/>
                <a:cs typeface="Avenir LT 45 Book Regular" charset="0"/>
              </a:defRPr>
            </a:lvl1pPr>
            <a:lvl2pPr marL="457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2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3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4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5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69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981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69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dirty="0"/>
              <a:t>Speaker Name</a:t>
            </a:r>
            <a:endParaRPr lang="en-US" dirty="0"/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 hasCustomPrompt="1"/>
          </p:nvPr>
        </p:nvSpPr>
        <p:spPr>
          <a:xfrm>
            <a:off x="625995" y="5377595"/>
            <a:ext cx="11061895" cy="384175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chemeClr val="tx1">
                    <a:lumMod val="50000"/>
                  </a:schemeClr>
                </a:solidFill>
                <a:latin typeface="Avenir LT 45 Book Regular" charset="0"/>
                <a:ea typeface="+mn-ea"/>
                <a:cs typeface="Avenir LT 35 Light Regular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Speaker Title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 hasCustomPrompt="1"/>
          </p:nvPr>
        </p:nvSpPr>
        <p:spPr>
          <a:xfrm>
            <a:off x="625995" y="5697591"/>
            <a:ext cx="11061895" cy="384175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 algn="l">
              <a:buFontTx/>
              <a:buNone/>
              <a:defRPr lang="en-US" sz="1867" b="0" i="0" kern="1200" dirty="0" smtClean="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Avenir LT 35 Light Regular" charset="0"/>
              </a:defRPr>
            </a:lvl1pPr>
            <a:lvl2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20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GB" dirty="0"/>
              <a:t>Date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17723" y="4190285"/>
            <a:ext cx="11070167" cy="398668"/>
          </a:xfrm>
          <a:prstGeom prst="rect">
            <a:avLst/>
          </a:prstGeom>
        </p:spPr>
        <p:txBody>
          <a:bodyPr lIns="91416" tIns="45708" rIns="91416" bIns="45708"/>
          <a:lstStyle>
            <a:lvl1pPr marL="0" indent="0">
              <a:buFont typeface="Arial" panose="020B0604020202020204" pitchFamily="34" charset="0"/>
              <a:buNone/>
              <a:defRPr sz="2933" b="0" i="0" baseline="0">
                <a:solidFill>
                  <a:schemeClr val="tx1"/>
                </a:solidFill>
                <a:latin typeface="+mj-lt"/>
                <a:cs typeface="Avenir LT 45 Book Regular" charset="0"/>
              </a:defRPr>
            </a:lvl1pPr>
            <a:lvl2pPr marL="406349" indent="0">
              <a:buNone/>
              <a:defRPr/>
            </a:lvl2pPr>
            <a:lvl3pPr marL="569830" indent="0">
              <a:buNone/>
              <a:defRPr/>
            </a:lvl3pPr>
            <a:lvl4pPr marL="688880" indent="0">
              <a:buNone/>
              <a:defRPr/>
            </a:lvl4pPr>
            <a:lvl5pPr marL="801575" indent="0">
              <a:buNone/>
              <a:defRPr/>
            </a:lvl5pPr>
          </a:lstStyle>
          <a:p>
            <a:pPr lvl="0"/>
            <a:r>
              <a:rPr lang="en-GB" dirty="0"/>
              <a:t>Subtitle Goes Here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 hasCustomPrompt="1"/>
          </p:nvPr>
        </p:nvSpPr>
        <p:spPr>
          <a:xfrm>
            <a:off x="567688" y="1963780"/>
            <a:ext cx="11120203" cy="2324163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6933" b="0" i="0" spc="0" baseline="0">
                <a:solidFill>
                  <a:schemeClr val="tx1"/>
                </a:solidFill>
                <a:latin typeface="+mj-lt"/>
                <a:cs typeface="Avenir LT 35 Light Regular" charset="0"/>
              </a:defRPr>
            </a:lvl1pPr>
          </a:lstStyle>
          <a:p>
            <a:r>
              <a:rPr lang="en-GB" dirty="0"/>
              <a:t>Presentation Title Here</a:t>
            </a:r>
            <a:endParaRPr lang="en-US" dirty="0"/>
          </a:p>
        </p:txBody>
      </p:sp>
      <p:pic>
        <p:nvPicPr>
          <p:cNvPr id="10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567269" y="722202"/>
            <a:ext cx="3899169" cy="590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8196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10"/>
          <p:cNvSpPr/>
          <p:nvPr userDrawn="1"/>
        </p:nvSpPr>
        <p:spPr>
          <a:xfrm>
            <a:off x="0" y="4794298"/>
            <a:ext cx="12192000" cy="82503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0" y="4878843"/>
            <a:ext cx="12192000" cy="19791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2400" b="0" i="0" dirty="0">
              <a:latin typeface="Avenir LT 45 Book Regular" charset="0"/>
            </a:endParaRPr>
          </a:p>
        </p:txBody>
      </p:sp>
      <p:pic>
        <p:nvPicPr>
          <p:cNvPr id="13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567269" y="722202"/>
            <a:ext cx="3899169" cy="5907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>
                    <a:alpha val="81960"/>
                  </a:srgbClr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02015679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 - Green Grad">
    <p:bg>
      <p:bgPr>
        <a:gradFill rotWithShape="1">
          <a:gsLst>
            <a:gs pos="0">
              <a:schemeClr val="accent1">
                <a:lumMod val="75000"/>
              </a:schemeClr>
            </a:gs>
            <a:gs pos="7000">
              <a:schemeClr val="accent1">
                <a:lumMod val="75000"/>
              </a:schemeClr>
            </a:gs>
            <a:gs pos="100000">
              <a:schemeClr val="accent1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349" y="2755900"/>
            <a:ext cx="8547301" cy="13462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2349" y="2755900"/>
            <a:ext cx="8547301" cy="134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647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Closing Slide">
    <p:bg>
      <p:bgPr>
        <a:solidFill>
          <a:srgbClr val="7CC3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203" y="2824556"/>
            <a:ext cx="7978661" cy="120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630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With Title - g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5" y="341314"/>
            <a:ext cx="11324743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>
            <a:lvl1pPr>
              <a:defRPr sz="3200" b="0" i="0">
                <a:latin typeface="+mj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38150" y="1364776"/>
            <a:ext cx="11323638" cy="458517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4313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With 2-line Title - gr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41314"/>
            <a:ext cx="144379" cy="1023462"/>
          </a:xfrm>
          <a:prstGeom prst="rect">
            <a:avLst/>
          </a:prstGeom>
          <a:solidFill>
            <a:srgbClr val="7CC3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 hasCustomPrompt="1"/>
          </p:nvPr>
        </p:nvSpPr>
        <p:spPr bwMode="auto">
          <a:xfrm>
            <a:off x="437765" y="341314"/>
            <a:ext cx="11324743" cy="1023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>
            <a:lvl1pPr>
              <a:defRPr sz="3600" b="0" i="0">
                <a:latin typeface="+mj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Line 2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38150" y="1626918"/>
            <a:ext cx="11323638" cy="4323031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0" y="341314"/>
            <a:ext cx="144379" cy="10234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1877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With Title - b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5" y="341314"/>
            <a:ext cx="11324743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>
            <a:lvl1pPr>
              <a:defRPr sz="3200" b="0" i="0">
                <a:latin typeface="Avenir LT 45 Book" charset="0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6" name="Rectangle 5"/>
          <p:cNvSpPr/>
          <p:nvPr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rgbClr val="3888C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38150" y="1364776"/>
            <a:ext cx="11323638" cy="4585174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341314"/>
            <a:ext cx="144379" cy="731837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1827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 Slide With 2-line Title - b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341314"/>
            <a:ext cx="144379" cy="1023462"/>
          </a:xfrm>
          <a:prstGeom prst="rect">
            <a:avLst/>
          </a:prstGeom>
          <a:solidFill>
            <a:srgbClr val="3888C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  <p:sp>
        <p:nvSpPr>
          <p:cNvPr id="3" name="Title Placeholder 5"/>
          <p:cNvSpPr>
            <a:spLocks noGrp="1"/>
          </p:cNvSpPr>
          <p:nvPr>
            <p:ph type="title" hasCustomPrompt="1"/>
          </p:nvPr>
        </p:nvSpPr>
        <p:spPr bwMode="auto">
          <a:xfrm>
            <a:off x="437765" y="341314"/>
            <a:ext cx="11324743" cy="1023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>
            <a:lvl1pPr>
              <a:defRPr sz="3200" b="0" i="0">
                <a:latin typeface="+mj-lt"/>
                <a:ea typeface="Avenir LT 45 Book" charset="0"/>
                <a:cs typeface="Avenir LT 45 Book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  <a:br>
              <a:rPr lang="en-US" dirty="0"/>
            </a:br>
            <a:r>
              <a:rPr lang="en-US" dirty="0"/>
              <a:t>Line 2</a:t>
            </a:r>
            <a:endParaRPr lang="en-GB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38150" y="1626918"/>
            <a:ext cx="11323638" cy="432303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341314"/>
            <a:ext cx="144379" cy="1023462"/>
          </a:xfrm>
          <a:prstGeom prst="rect">
            <a:avLst/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Avenir LT 45 Boo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4747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5" y="341314"/>
            <a:ext cx="11172343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20" tIns="45710" rIns="91420" bIns="4571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dirty="0"/>
              <a:t>Title Goes Here</a:t>
            </a:r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ltGray">
          <a:xfrm>
            <a:off x="8438445" y="6339448"/>
            <a:ext cx="2658018" cy="1545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3" tIns="30791" rIns="61583" bIns="30791" anchor="b">
            <a:spAutoFit/>
          </a:bodyPr>
          <a:lstStyle>
            <a:defPPr>
              <a:defRPr lang="en-US"/>
            </a:defPPr>
            <a:lvl1pPr marL="0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1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2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3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4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5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86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66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48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610719">
              <a:defRPr/>
            </a:pPr>
            <a:r>
              <a:rPr lang="en-US" sz="600" b="0" i="0" dirty="0">
                <a:solidFill>
                  <a:srgbClr val="000000">
                    <a:alpha val="25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t>© 2016  Bright Computing. All rights reserved. </a:t>
            </a:r>
          </a:p>
        </p:txBody>
      </p:sp>
      <p:sp>
        <p:nvSpPr>
          <p:cNvPr id="11" name="Rectangle 7"/>
          <p:cNvSpPr>
            <a:spLocks noChangeArrowheads="1"/>
          </p:cNvSpPr>
          <p:nvPr/>
        </p:nvSpPr>
        <p:spPr bwMode="ltGray">
          <a:xfrm>
            <a:off x="11391694" y="633944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3" tIns="30791" rIns="61583" bIns="30791" anchor="b">
            <a:spAutoFit/>
          </a:bodyPr>
          <a:lstStyle/>
          <a:p>
            <a:pPr algn="r" defTabSz="610719">
              <a:defRPr/>
            </a:pPr>
            <a:fld id="{4ABDCABE-3F10-B64C-92F1-862014417034}" type="slidenum">
              <a:rPr lang="en-US" sz="600" b="0" i="0">
                <a:solidFill>
                  <a:srgbClr val="000000">
                    <a:alpha val="25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pPr algn="r" defTabSz="610719">
                <a:defRPr/>
              </a:pPr>
              <a:t>‹#›</a:t>
            </a:fld>
            <a:endParaRPr lang="en-US" sz="600" b="0" i="0" dirty="0">
              <a:solidFill>
                <a:srgbClr val="000000">
                  <a:alpha val="25000"/>
                </a:srgbClr>
              </a:solidFill>
              <a:latin typeface="Avenir LT 45 Book Regular" charset="0"/>
              <a:ea typeface="ＭＳ Ｐゴシック" charset="0"/>
              <a:cs typeface="Avenir LT 35 Light Regular" charset="0"/>
            </a:endParaRPr>
          </a:p>
        </p:txBody>
      </p:sp>
      <p:sp>
        <p:nvSpPr>
          <p:cNvPr id="6" name="Rectangle 5"/>
          <p:cNvSpPr>
            <a:spLocks noChangeArrowheads="1"/>
          </p:cNvSpPr>
          <p:nvPr userDrawn="1"/>
        </p:nvSpPr>
        <p:spPr bwMode="ltGray">
          <a:xfrm>
            <a:off x="8438445" y="6339448"/>
            <a:ext cx="2658018" cy="1545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3" tIns="30791" rIns="61583" bIns="30791" anchor="b">
            <a:spAutoFit/>
          </a:bodyPr>
          <a:lstStyle>
            <a:defPPr>
              <a:defRPr lang="en-US"/>
            </a:defPPr>
            <a:lvl1pPr marL="0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1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2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3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4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5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86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66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48" algn="l" defTabSz="457181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610719">
              <a:defRPr/>
            </a:pPr>
            <a:r>
              <a:rPr lang="en-US" sz="600" b="0" i="0" dirty="0">
                <a:solidFill>
                  <a:srgbClr val="000000">
                    <a:alpha val="25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t>© 2016  Bright Computing. All rights reserved. 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11391694" y="633944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3" tIns="30791" rIns="61583" bIns="30791" anchor="b">
            <a:spAutoFit/>
          </a:bodyPr>
          <a:lstStyle/>
          <a:p>
            <a:pPr algn="r" defTabSz="610719">
              <a:defRPr/>
            </a:pPr>
            <a:fld id="{4ABDCABE-3F10-B64C-92F1-862014417034}" type="slidenum">
              <a:rPr lang="en-US" sz="600" b="0" i="0">
                <a:solidFill>
                  <a:srgbClr val="000000">
                    <a:alpha val="25000"/>
                  </a:srgbClr>
                </a:solidFill>
                <a:latin typeface="Avenir LT 45 Book Regular" charset="0"/>
                <a:ea typeface="ＭＳ Ｐゴシック" charset="0"/>
                <a:cs typeface="Avenir LT 35 Light Regular" charset="0"/>
              </a:rPr>
              <a:pPr algn="r" defTabSz="610719">
                <a:defRPr/>
              </a:pPr>
              <a:t>‹#›</a:t>
            </a:fld>
            <a:endParaRPr lang="en-US" sz="600" b="0" i="0" dirty="0">
              <a:solidFill>
                <a:srgbClr val="000000">
                  <a:alpha val="25000"/>
                </a:srgbClr>
              </a:solidFill>
              <a:latin typeface="Avenir LT 45 Book Regular" charset="0"/>
              <a:ea typeface="ＭＳ Ｐゴシック" charset="0"/>
              <a:cs typeface="Avenir LT 35 Light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8613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  <p:sldLayoutId id="2147483722" r:id="rId18"/>
    <p:sldLayoutId id="2147483723" r:id="rId19"/>
    <p:sldLayoutId id="2147483724" r:id="rId20"/>
    <p:sldLayoutId id="2147483725" r:id="rId21"/>
    <p:sldLayoutId id="2147483726" r:id="rId22"/>
    <p:sldLayoutId id="2147483727" r:id="rId23"/>
    <p:sldLayoutId id="2147483728" r:id="rId24"/>
    <p:sldLayoutId id="2147483729" r:id="rId25"/>
    <p:sldLayoutId id="2147483730" r:id="rId26"/>
    <p:sldLayoutId id="2147483731" r:id="rId27"/>
    <p:sldLayoutId id="2147483732" r:id="rId28"/>
    <p:sldLayoutId id="2147483733" r:id="rId29"/>
    <p:sldLayoutId id="2147483734" r:id="rId30"/>
    <p:sldLayoutId id="2147483735" r:id="rId31"/>
    <p:sldLayoutId id="2147483736" r:id="rId32"/>
    <p:sldLayoutId id="2147483737" r:id="rId33"/>
    <p:sldLayoutId id="2147483738" r:id="rId34"/>
    <p:sldLayoutId id="2147483739" r:id="rId35"/>
    <p:sldLayoutId id="2147483740" r:id="rId36"/>
    <p:sldLayoutId id="2147483741" r:id="rId37"/>
    <p:sldLayoutId id="2147483742" r:id="rId38"/>
    <p:sldLayoutId id="2147483743" r:id="rId39"/>
    <p:sldLayoutId id="2147483744" r:id="rId40"/>
    <p:sldLayoutId id="2147483745" r:id="rId41"/>
    <p:sldLayoutId id="2147483746" r:id="rId42"/>
    <p:sldLayoutId id="2147483747" r:id="rId43"/>
    <p:sldLayoutId id="2147483748" r:id="rId44"/>
    <p:sldLayoutId id="2147483749" r:id="rId45"/>
    <p:sldLayoutId id="2147483750" r:id="rId46"/>
    <p:sldLayoutId id="2147483751" r:id="rId47"/>
    <p:sldLayoutId id="2147483754" r:id="rId48"/>
    <p:sldLayoutId id="2147483752" r:id="rId49"/>
    <p:sldLayoutId id="2147483753" r:id="rId50"/>
    <p:sldLayoutId id="2147483755" r:id="rId5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ceph.com/docs/master/rados/operations/pools/" TargetMode="External"/><Relationship Id="rId2" Type="http://schemas.openxmlformats.org/officeDocument/2006/relationships/hyperlink" Target="https://github.com/mbrt/kube-ceph-demo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kubernetes.io/docs/concepts/storage/persistent-volumes/" TargetMode="External"/><Relationship Id="rId4" Type="http://schemas.openxmlformats.org/officeDocument/2006/relationships/hyperlink" Target="http://docs.ceph.com/docs/master/start/hardware-recommendations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Michele Bertasi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Team Lead TPSI team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algn="r"/>
            <a:r>
              <a:rPr lang="en-US" i="1" dirty="0"/>
              <a:t>Container Days - Hamburg 2017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617723" y="4190285"/>
            <a:ext cx="11070167" cy="398668"/>
          </a:xfrm>
        </p:spPr>
        <p:txBody>
          <a:bodyPr/>
          <a:lstStyle/>
          <a:p>
            <a:r>
              <a:rPr lang="en-US" dirty="0"/>
              <a:t>Give your containers some storage, man!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Kubernetes + </a:t>
            </a:r>
            <a:r>
              <a:rPr lang="en-US" dirty="0" err="1"/>
              <a:t>Ceph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1290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 txBox="1">
            <a:spLocks noGrp="1"/>
          </p:cNvSpPr>
          <p:nvPr>
            <p:ph type="body" idx="1"/>
          </p:nvPr>
        </p:nvSpPr>
        <p:spPr>
          <a:xfrm>
            <a:off x="726125" y="1255725"/>
            <a:ext cx="5025000" cy="4909800"/>
          </a:xfrm>
          <a:prstGeom prst="rect">
            <a:avLst/>
          </a:prstGeom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v1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PersistentVolume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name: gce-disk-1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spec: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capacity: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storage: 10Gi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accessModes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-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ReadWriteOnce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gcePersistentDisk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fsType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ext4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pdName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gce-disk-1</a:t>
            </a:r>
          </a:p>
        </p:txBody>
      </p:sp>
      <p:sp>
        <p:nvSpPr>
          <p:cNvPr id="438" name="Shape 438"/>
          <p:cNvSpPr txBox="1">
            <a:spLocks noGrp="1"/>
          </p:cNvSpPr>
          <p:nvPr>
            <p:ph type="title"/>
          </p:nvPr>
        </p:nvSpPr>
        <p:spPr>
          <a:xfrm>
            <a:off x="726119" y="165800"/>
            <a:ext cx="50250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Cluster administrator</a:t>
            </a:r>
          </a:p>
        </p:txBody>
      </p:sp>
      <p:sp>
        <p:nvSpPr>
          <p:cNvPr id="439" name="Shape 439"/>
          <p:cNvSpPr txBox="1">
            <a:spLocks noGrp="1"/>
          </p:cNvSpPr>
          <p:nvPr>
            <p:ph type="body" idx="1"/>
          </p:nvPr>
        </p:nvSpPr>
        <p:spPr>
          <a:xfrm>
            <a:off x="6453200" y="1267500"/>
            <a:ext cx="4639800" cy="432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A </a:t>
            </a:r>
            <a:r>
              <a:rPr lang="en-US" dirty="0" err="1"/>
              <a:t>PersistentVolume</a:t>
            </a:r>
            <a:r>
              <a:rPr lang="en-US" dirty="0"/>
              <a:t> maps a piece of storage in the infrastructure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The admin can create volumes of different types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They can tweak the parameters as they like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They are always in control of the allocated storage</a:t>
            </a:r>
          </a:p>
        </p:txBody>
      </p:sp>
    </p:spTree>
    <p:extLst>
      <p:ext uri="{BB962C8B-B14F-4D97-AF65-F5344CB8AC3E}">
        <p14:creationId xmlns:p14="http://schemas.microsoft.com/office/powerpoint/2010/main" val="2224026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Shape 445"/>
          <p:cNvSpPr txBox="1">
            <a:spLocks noGrp="1"/>
          </p:cNvSpPr>
          <p:nvPr>
            <p:ph type="title"/>
          </p:nvPr>
        </p:nvSpPr>
        <p:spPr>
          <a:xfrm>
            <a:off x="2853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Cluster user</a:t>
            </a:r>
          </a:p>
        </p:txBody>
      </p:sp>
      <p:sp>
        <p:nvSpPr>
          <p:cNvPr id="446" name="Shape 446"/>
          <p:cNvSpPr txBox="1">
            <a:spLocks noGrp="1"/>
          </p:cNvSpPr>
          <p:nvPr>
            <p:ph type="body" idx="1"/>
          </p:nvPr>
        </p:nvSpPr>
        <p:spPr>
          <a:xfrm>
            <a:off x="5175376" y="188925"/>
            <a:ext cx="6607350" cy="6069000"/>
          </a:xfrm>
          <a:prstGeom prst="rect">
            <a:avLst/>
          </a:prstGeom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v1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kind: Pod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name: test-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pd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spec: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containers: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- image: gcr.io/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google_containers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/test-webserver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name: test-container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volumeMounts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-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mountPath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/cache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  name: cache-volume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volumes: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- name: cache-volume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persistentVolumeClaim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claimName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task-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pv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-claim</a:t>
            </a:r>
          </a:p>
        </p:txBody>
      </p:sp>
      <p:sp>
        <p:nvSpPr>
          <p:cNvPr id="447" name="Shape 447"/>
          <p:cNvSpPr txBox="1">
            <a:spLocks noGrp="1"/>
          </p:cNvSpPr>
          <p:nvPr>
            <p:ph type="body" idx="1"/>
          </p:nvPr>
        </p:nvSpPr>
        <p:spPr>
          <a:xfrm>
            <a:off x="458025" y="1348125"/>
            <a:ext cx="4481100" cy="4909800"/>
          </a:xfrm>
          <a:prstGeom prst="rect">
            <a:avLst/>
          </a:prstGeom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v1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PersistentVolumeClaim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name: task-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pv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-claim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spec: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accessModes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-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ReadWriteOnce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resources: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requests: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  storage: 3Gi</a:t>
            </a: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48" name="Shape 448"/>
          <p:cNvSpPr/>
          <p:nvPr/>
        </p:nvSpPr>
        <p:spPr>
          <a:xfrm>
            <a:off x="458025" y="1717775"/>
            <a:ext cx="3766200" cy="358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9" name="Shape 449"/>
          <p:cNvSpPr/>
          <p:nvPr/>
        </p:nvSpPr>
        <p:spPr>
          <a:xfrm>
            <a:off x="604805" y="2313140"/>
            <a:ext cx="2799300" cy="3585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50" name="Shape 450"/>
          <p:cNvSpPr/>
          <p:nvPr/>
        </p:nvSpPr>
        <p:spPr>
          <a:xfrm>
            <a:off x="5323575" y="3606290"/>
            <a:ext cx="3840300" cy="122987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51" name="Shape 451"/>
          <p:cNvSpPr/>
          <p:nvPr/>
        </p:nvSpPr>
        <p:spPr>
          <a:xfrm>
            <a:off x="5506814" y="2671639"/>
            <a:ext cx="2951386" cy="934651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1721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8" grpId="0" animBg="1"/>
      <p:bldP spid="448" grpId="1" animBg="1"/>
      <p:bldP spid="449" grpId="0" animBg="1"/>
      <p:bldP spid="449" grpId="1" animBg="1"/>
      <p:bldP spid="450" grpId="0" animBg="1"/>
      <p:bldP spid="450" grpId="1" animBg="1"/>
      <p:bldP spid="45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Shape 457"/>
          <p:cNvSpPr txBox="1">
            <a:spLocks noGrp="1"/>
          </p:cNvSpPr>
          <p:nvPr>
            <p:ph type="title"/>
          </p:nvPr>
        </p:nvSpPr>
        <p:spPr>
          <a:xfrm>
            <a:off x="4377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 err="1"/>
              <a:t>PersistentVolumes</a:t>
            </a:r>
            <a:r>
              <a:rPr lang="en-US" sz="3600" dirty="0"/>
              <a:t> manual management</a:t>
            </a:r>
          </a:p>
        </p:txBody>
      </p:sp>
      <p:sp>
        <p:nvSpPr>
          <p:cNvPr id="458" name="Shape 458"/>
          <p:cNvSpPr txBox="1">
            <a:spLocks noGrp="1"/>
          </p:cNvSpPr>
          <p:nvPr>
            <p:ph type="body" idx="1"/>
          </p:nvPr>
        </p:nvSpPr>
        <p:spPr>
          <a:xfrm>
            <a:off x="438150" y="1626917"/>
            <a:ext cx="11323500" cy="432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/>
              <a:t>Creating volumes manually is tedious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/>
              <a:t>The admin has to:</a:t>
            </a:r>
          </a:p>
          <a:p>
            <a: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/>
              <a:t>create the storage manually in their infrastructure</a:t>
            </a:r>
          </a:p>
          <a:p>
            <a: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/>
              <a:t>and the corresponding object in Kubernetes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/>
              <a:t>It requires communication between users and admins every time a new volume is required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/>
              <a:t>The users might need to resort to do this job themselves (no more separation of concerns)</a:t>
            </a:r>
          </a:p>
        </p:txBody>
      </p:sp>
    </p:spTree>
    <p:extLst>
      <p:ext uri="{BB962C8B-B14F-4D97-AF65-F5344CB8AC3E}">
        <p14:creationId xmlns:p14="http://schemas.microsoft.com/office/powerpoint/2010/main" val="39240135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Shape 464"/>
          <p:cNvSpPr txBox="1">
            <a:spLocks noGrp="1"/>
          </p:cNvSpPr>
          <p:nvPr>
            <p:ph type="title"/>
          </p:nvPr>
        </p:nvSpPr>
        <p:spPr>
          <a:xfrm>
            <a:off x="4377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 err="1"/>
              <a:t>StorageClass</a:t>
            </a:r>
            <a:endParaRPr lang="en-US" sz="3600" dirty="0"/>
          </a:p>
        </p:txBody>
      </p:sp>
      <p:sp>
        <p:nvSpPr>
          <p:cNvPr id="465" name="Shape 465"/>
          <p:cNvSpPr txBox="1">
            <a:spLocks noGrp="1"/>
          </p:cNvSpPr>
          <p:nvPr>
            <p:ph type="body" idx="1"/>
          </p:nvPr>
        </p:nvSpPr>
        <p:spPr>
          <a:xfrm>
            <a:off x="438150" y="1626917"/>
            <a:ext cx="11323500" cy="432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Allows to create </a:t>
            </a:r>
            <a:r>
              <a:rPr lang="en-US" dirty="0" err="1"/>
              <a:t>PersistentVolumes</a:t>
            </a:r>
            <a:r>
              <a:rPr lang="en-US" dirty="0"/>
              <a:t> on demand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No more manual creation for cluster admins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Allows to expose multiple flavors, by specifying parameters to the </a:t>
            </a:r>
            <a:r>
              <a:rPr lang="en-US" dirty="0" err="1"/>
              <a:t>provisioners</a:t>
            </a:r>
            <a:endParaRPr lang="en-US" dirty="0"/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The users are able to choose among different options without having to know the details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A volume is then reclaimed when the PVC is gone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Various reclaim policies (retain, recycle, delete)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Default class</a:t>
            </a:r>
          </a:p>
        </p:txBody>
      </p:sp>
    </p:spTree>
    <p:extLst>
      <p:ext uri="{BB962C8B-B14F-4D97-AF65-F5344CB8AC3E}">
        <p14:creationId xmlns:p14="http://schemas.microsoft.com/office/powerpoint/2010/main" val="1460831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hape 471"/>
          <p:cNvSpPr txBox="1">
            <a:spLocks noGrp="1"/>
          </p:cNvSpPr>
          <p:nvPr>
            <p:ph type="title"/>
          </p:nvPr>
        </p:nvSpPr>
        <p:spPr>
          <a:xfrm>
            <a:off x="2853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 err="1"/>
              <a:t>StorageClass</a:t>
            </a:r>
            <a:endParaRPr lang="en-US" sz="3600" dirty="0"/>
          </a:p>
        </p:txBody>
      </p:sp>
      <p:sp>
        <p:nvSpPr>
          <p:cNvPr id="472" name="Shape 472"/>
          <p:cNvSpPr txBox="1">
            <a:spLocks noGrp="1"/>
          </p:cNvSpPr>
          <p:nvPr>
            <p:ph type="body" idx="1"/>
          </p:nvPr>
        </p:nvSpPr>
        <p:spPr>
          <a:xfrm>
            <a:off x="458025" y="1348125"/>
            <a:ext cx="5114100" cy="4588500"/>
          </a:xfrm>
          <a:prstGeom prst="rect">
            <a:avLst/>
          </a:prstGeom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storage.k8s.io/v1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StorageClass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name: slow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labels: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release: stable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provisioner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kubernetes.io/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aws-ebs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parameters: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type: gp2</a:t>
            </a: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3" name="Shape 473"/>
          <p:cNvSpPr txBox="1">
            <a:spLocks noGrp="1"/>
          </p:cNvSpPr>
          <p:nvPr>
            <p:ph type="body" idx="1"/>
          </p:nvPr>
        </p:nvSpPr>
        <p:spPr>
          <a:xfrm>
            <a:off x="6285225" y="188925"/>
            <a:ext cx="5585400" cy="5747700"/>
          </a:xfrm>
          <a:prstGeom prst="rect">
            <a:avLst/>
          </a:prstGeom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v1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PersistentVolumeClaim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name: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myclaim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spec: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accessModes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-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ReadWriteOnce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resources: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requests: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	   storage: 8Gi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storageClassName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slow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selector: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matchLabels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  release: stable</a:t>
            </a:r>
          </a:p>
          <a:p>
            <a:pPr lv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474" name="Shape 474"/>
          <p:cNvSpPr/>
          <p:nvPr/>
        </p:nvSpPr>
        <p:spPr>
          <a:xfrm>
            <a:off x="6472635" y="3261360"/>
            <a:ext cx="3289200" cy="3909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5" name="Shape 475"/>
          <p:cNvSpPr/>
          <p:nvPr/>
        </p:nvSpPr>
        <p:spPr>
          <a:xfrm>
            <a:off x="600270" y="2272338"/>
            <a:ext cx="1761300" cy="3909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6" name="Shape 476"/>
          <p:cNvSpPr/>
          <p:nvPr/>
        </p:nvSpPr>
        <p:spPr>
          <a:xfrm>
            <a:off x="600270" y="2598368"/>
            <a:ext cx="2626800" cy="662992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7" name="Shape 477"/>
          <p:cNvSpPr/>
          <p:nvPr/>
        </p:nvSpPr>
        <p:spPr>
          <a:xfrm>
            <a:off x="6472635" y="3598625"/>
            <a:ext cx="2742485" cy="973375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8" name="Shape 478"/>
          <p:cNvSpPr/>
          <p:nvPr/>
        </p:nvSpPr>
        <p:spPr>
          <a:xfrm>
            <a:off x="458025" y="1684975"/>
            <a:ext cx="2703300" cy="3909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478">
            <a:extLst>
              <a:ext uri="{FF2B5EF4-FFF2-40B4-BE49-F238E27FC236}">
                <a16:creationId xmlns:a16="http://schemas.microsoft.com/office/drawing/2014/main" id="{492F8501-D9A7-4B3C-AFA0-2B0BD71DCD73}"/>
              </a:ext>
            </a:extLst>
          </p:cNvPr>
          <p:cNvSpPr/>
          <p:nvPr/>
        </p:nvSpPr>
        <p:spPr>
          <a:xfrm>
            <a:off x="6285224" y="532755"/>
            <a:ext cx="3747775" cy="3909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5255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4" grpId="0" animBg="1"/>
      <p:bldP spid="474" grpId="1" animBg="1"/>
      <p:bldP spid="475" grpId="0" animBg="1"/>
      <p:bldP spid="475" grpId="1" animBg="1"/>
      <p:bldP spid="476" grpId="0" animBg="1"/>
      <p:bldP spid="477" grpId="0" animBg="1"/>
      <p:bldP spid="478" grpId="0" animBg="1"/>
      <p:bldP spid="478" grpId="1" animBg="1"/>
      <p:bldP spid="10" grpId="0" animBg="1"/>
      <p:bldP spid="10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Shape 484"/>
          <p:cNvSpPr txBox="1">
            <a:spLocks noGrp="1"/>
          </p:cNvSpPr>
          <p:nvPr>
            <p:ph type="title"/>
          </p:nvPr>
        </p:nvSpPr>
        <p:spPr>
          <a:xfrm>
            <a:off x="4377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/>
              <a:t>Going </a:t>
            </a:r>
            <a:r>
              <a:rPr lang="en-US" sz="3600" dirty="0" err="1"/>
              <a:t>on-premise</a:t>
            </a:r>
            <a:endParaRPr lang="en-US" sz="3600" dirty="0"/>
          </a:p>
        </p:txBody>
      </p:sp>
      <p:sp>
        <p:nvSpPr>
          <p:cNvPr id="485" name="Shape 485"/>
          <p:cNvSpPr txBox="1">
            <a:spLocks noGrp="1"/>
          </p:cNvSpPr>
          <p:nvPr>
            <p:ph type="body" idx="1"/>
          </p:nvPr>
        </p:nvSpPr>
        <p:spPr>
          <a:xfrm>
            <a:off x="438150" y="1626917"/>
            <a:ext cx="11323500" cy="432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en-US" sz="3200" dirty="0"/>
              <a:t>The previous example involved public cloud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sz="3200" dirty="0"/>
              <a:t>If </a:t>
            </a:r>
            <a:r>
              <a:rPr lang="en-US" sz="3200" dirty="0" err="1"/>
              <a:t>on-premise</a:t>
            </a:r>
            <a:endParaRPr lang="en-US" sz="3200" dirty="0"/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we need to setup our own storage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we need to expose it to Kubernetes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en-US" sz="3200" dirty="0"/>
              <a:t>Multiple possibilities, but we need: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Distributed storage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Reliable</a:t>
            </a:r>
          </a:p>
          <a:p>
            <a:pPr marL="914400" lvl="1" indent="-228600" rtl="0">
              <a:spcBef>
                <a:spcPts val="0"/>
              </a:spcBef>
            </a:pPr>
            <a:r>
              <a:rPr lang="en-US" sz="2800" dirty="0"/>
              <a:t>(at minimum)</a:t>
            </a:r>
          </a:p>
        </p:txBody>
      </p:sp>
    </p:spTree>
    <p:extLst>
      <p:ext uri="{BB962C8B-B14F-4D97-AF65-F5344CB8AC3E}">
        <p14:creationId xmlns:p14="http://schemas.microsoft.com/office/powerpoint/2010/main" val="3550280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1546C0F-B3CE-4DF7-ABFD-E1F156F854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5233" y="1220545"/>
            <a:ext cx="10698921" cy="3426595"/>
          </a:xfrm>
        </p:spPr>
        <p:txBody>
          <a:bodyPr/>
          <a:lstStyle/>
          <a:p>
            <a:pPr algn="r"/>
            <a:r>
              <a:rPr lang="en-US" dirty="0" err="1"/>
              <a:t>Ceph</a:t>
            </a:r>
            <a:endParaRPr lang="en-US" dirty="0"/>
          </a:p>
        </p:txBody>
      </p:sp>
      <p:pic>
        <p:nvPicPr>
          <p:cNvPr id="3" name="Shape 318" descr="ceph-icon2.png">
            <a:extLst>
              <a:ext uri="{FF2B5EF4-FFF2-40B4-BE49-F238E27FC236}">
                <a16:creationId xmlns:a16="http://schemas.microsoft.com/office/drawing/2014/main" id="{0E82AF3D-8974-4F9F-A4E8-CC2F9F60001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632702" y="1752687"/>
            <a:ext cx="1621452" cy="16214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662162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Shape 498"/>
          <p:cNvSpPr txBox="1">
            <a:spLocks noGrp="1"/>
          </p:cNvSpPr>
          <p:nvPr>
            <p:ph type="title"/>
          </p:nvPr>
        </p:nvSpPr>
        <p:spPr>
          <a:xfrm>
            <a:off x="4377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What is </a:t>
            </a:r>
            <a:r>
              <a:rPr lang="en-US" dirty="0" err="1"/>
              <a:t>Ceph</a:t>
            </a:r>
            <a:r>
              <a:rPr lang="en-US" dirty="0"/>
              <a:t>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729CB4A-5F3E-424B-9621-82376AB96D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9299" y="885623"/>
            <a:ext cx="7161629" cy="506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5831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Shape 505"/>
          <p:cNvSpPr txBox="1">
            <a:spLocks noGrp="1"/>
          </p:cNvSpPr>
          <p:nvPr>
            <p:ph type="title"/>
          </p:nvPr>
        </p:nvSpPr>
        <p:spPr>
          <a:xfrm>
            <a:off x="4377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/>
              <a:t>Ceph nodes</a:t>
            </a:r>
          </a:p>
        </p:txBody>
      </p:sp>
      <p:sp>
        <p:nvSpPr>
          <p:cNvPr id="506" name="Shape 506"/>
          <p:cNvSpPr txBox="1">
            <a:spLocks noGrp="1"/>
          </p:cNvSpPr>
          <p:nvPr>
            <p:ph type="body" idx="1"/>
          </p:nvPr>
        </p:nvSpPr>
        <p:spPr>
          <a:xfrm>
            <a:off x="438150" y="1626917"/>
            <a:ext cx="11323500" cy="432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dirty="0"/>
              <a:t>OSD nodes</a:t>
            </a:r>
          </a:p>
          <a:p>
            <a:pPr marL="914400" lvl="1" indent="-406400">
              <a:spcBef>
                <a:spcPts val="1000"/>
              </a:spcBef>
              <a:buClr>
                <a:schemeClr val="dk1"/>
              </a:buClr>
              <a:buSzPct val="100000"/>
            </a:pPr>
            <a:r>
              <a:rPr lang="en-US" dirty="0"/>
              <a:t>store the data</a:t>
            </a:r>
          </a:p>
          <a:p>
            <a:pPr marL="914400" lvl="1" indent="-406400">
              <a:spcBef>
                <a:spcPts val="1000"/>
              </a:spcBef>
              <a:buClr>
                <a:schemeClr val="dk1"/>
              </a:buClr>
              <a:buSzPct val="100000"/>
            </a:pPr>
            <a:r>
              <a:rPr lang="en-US" dirty="0"/>
              <a:t>multiple OSD daemons per node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Monitor nodes</a:t>
            </a:r>
          </a:p>
          <a:p>
            <a:pPr marL="914400" lvl="1">
              <a:spcBef>
                <a:spcPts val="1000"/>
              </a:spcBef>
            </a:pPr>
            <a:r>
              <a:rPr lang="en-US" dirty="0"/>
              <a:t>keep track of the state of the cluster</a:t>
            </a:r>
          </a:p>
          <a:p>
            <a:pPr marL="914400" lvl="1">
              <a:spcBef>
                <a:spcPts val="1000"/>
              </a:spcBef>
            </a:pPr>
            <a:r>
              <a:rPr lang="en-US" dirty="0"/>
              <a:t>allow clients to retrieve the cluster map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Optional metadata servers</a:t>
            </a:r>
          </a:p>
          <a:p>
            <a:pPr marL="914400" lvl="1">
              <a:spcBef>
                <a:spcPts val="1000"/>
              </a:spcBef>
            </a:pPr>
            <a:r>
              <a:rPr lang="en-US" dirty="0"/>
              <a:t>file storage for </a:t>
            </a:r>
            <a:r>
              <a:rPr lang="en-US" dirty="0" err="1"/>
              <a:t>CephFS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497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4CB08-8CFF-4239-8C12-42382BD1BF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Ceph</a:t>
            </a:r>
            <a:r>
              <a:rPr lang="en-US" dirty="0"/>
              <a:t> data placement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416F03-DE43-4AB6-8653-79F0AD2C606A}"/>
              </a:ext>
            </a:extLst>
          </p:cNvPr>
          <p:cNvSpPr/>
          <p:nvPr/>
        </p:nvSpPr>
        <p:spPr>
          <a:xfrm>
            <a:off x="5707466" y="511475"/>
            <a:ext cx="1728316" cy="813916"/>
          </a:xfrm>
          <a:prstGeom prst="rect">
            <a:avLst/>
          </a:prstGeom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Client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BBDA6D8-64E5-4F74-B90E-25E78C68EA5F}"/>
              </a:ext>
            </a:extLst>
          </p:cNvPr>
          <p:cNvSpPr/>
          <p:nvPr/>
        </p:nvSpPr>
        <p:spPr>
          <a:xfrm>
            <a:off x="1388350" y="2280808"/>
            <a:ext cx="1637881" cy="472273"/>
          </a:xfrm>
          <a:prstGeom prst="rect">
            <a:avLst/>
          </a:prstGeom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Pool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C5FD85-F953-452F-9157-8A063417E75C}"/>
              </a:ext>
            </a:extLst>
          </p:cNvPr>
          <p:cNvSpPr/>
          <p:nvPr/>
        </p:nvSpPr>
        <p:spPr>
          <a:xfrm>
            <a:off x="3644121" y="2273075"/>
            <a:ext cx="1637881" cy="472273"/>
          </a:xfrm>
          <a:prstGeom prst="rect">
            <a:avLst/>
          </a:prstGeom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Pool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5393CB8-BD6A-4DBE-82F6-E1EA93344463}"/>
              </a:ext>
            </a:extLst>
          </p:cNvPr>
          <p:cNvSpPr/>
          <p:nvPr/>
        </p:nvSpPr>
        <p:spPr>
          <a:xfrm>
            <a:off x="6386583" y="2280808"/>
            <a:ext cx="1637881" cy="472273"/>
          </a:xfrm>
          <a:prstGeom prst="rect">
            <a:avLst/>
          </a:prstGeom>
          <a:ln w="38100"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Pool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ABEB5E-9101-4EBB-A939-7A9968071D58}"/>
              </a:ext>
            </a:extLst>
          </p:cNvPr>
          <p:cNvSpPr/>
          <p:nvPr/>
        </p:nvSpPr>
        <p:spPr>
          <a:xfrm>
            <a:off x="1189059" y="3674305"/>
            <a:ext cx="862484" cy="472273"/>
          </a:xfrm>
          <a:prstGeom prst="rect">
            <a:avLst/>
          </a:prstGeom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1CAA9B3-B06A-4B7F-AF7E-355E407B6EC6}"/>
              </a:ext>
            </a:extLst>
          </p:cNvPr>
          <p:cNvSpPr/>
          <p:nvPr/>
        </p:nvSpPr>
        <p:spPr>
          <a:xfrm>
            <a:off x="2497020" y="3674304"/>
            <a:ext cx="862484" cy="472273"/>
          </a:xfrm>
          <a:prstGeom prst="rect">
            <a:avLst/>
          </a:prstGeom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14DE368-9A8E-4668-A342-D8296B6222C3}"/>
              </a:ext>
            </a:extLst>
          </p:cNvPr>
          <p:cNvSpPr/>
          <p:nvPr/>
        </p:nvSpPr>
        <p:spPr>
          <a:xfrm>
            <a:off x="3804981" y="3674303"/>
            <a:ext cx="862484" cy="472273"/>
          </a:xfrm>
          <a:prstGeom prst="rect">
            <a:avLst/>
          </a:prstGeom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C529E98-81FF-40F9-B61E-7EB74E28CDC3}"/>
              </a:ext>
            </a:extLst>
          </p:cNvPr>
          <p:cNvSpPr/>
          <p:nvPr/>
        </p:nvSpPr>
        <p:spPr>
          <a:xfrm>
            <a:off x="5112942" y="3674302"/>
            <a:ext cx="862484" cy="472273"/>
          </a:xfrm>
          <a:prstGeom prst="rect">
            <a:avLst/>
          </a:prstGeom>
          <a:ln w="381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PG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A9548A-A8D3-4BAA-A60E-64FB7E42811A}"/>
              </a:ext>
            </a:extLst>
          </p:cNvPr>
          <p:cNvSpPr/>
          <p:nvPr/>
        </p:nvSpPr>
        <p:spPr>
          <a:xfrm>
            <a:off x="7728864" y="3674300"/>
            <a:ext cx="862484" cy="472273"/>
          </a:xfrm>
          <a:prstGeom prst="rect">
            <a:avLst/>
          </a:prstGeom>
          <a:ln w="38100">
            <a:prstDash val="dash"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PG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4C11FE8-A693-46CA-AE1A-5ADB1CC611EC}"/>
              </a:ext>
            </a:extLst>
          </p:cNvPr>
          <p:cNvSpPr/>
          <p:nvPr/>
        </p:nvSpPr>
        <p:spPr>
          <a:xfrm>
            <a:off x="1776048" y="4839390"/>
            <a:ext cx="862484" cy="929095"/>
          </a:xfrm>
          <a:prstGeom prst="rect">
            <a:avLst/>
          </a:prstGeom>
          <a:ln w="381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OSD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F04050-2633-42B5-AEA8-19073339406F}"/>
              </a:ext>
            </a:extLst>
          </p:cNvPr>
          <p:cNvSpPr/>
          <p:nvPr/>
        </p:nvSpPr>
        <p:spPr>
          <a:xfrm>
            <a:off x="3133415" y="4839389"/>
            <a:ext cx="862484" cy="929095"/>
          </a:xfrm>
          <a:prstGeom prst="rect">
            <a:avLst/>
          </a:prstGeom>
          <a:ln w="381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OSD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55D687-16A2-4878-AFE8-4488951831D8}"/>
              </a:ext>
            </a:extLst>
          </p:cNvPr>
          <p:cNvSpPr/>
          <p:nvPr/>
        </p:nvSpPr>
        <p:spPr>
          <a:xfrm>
            <a:off x="4490782" y="4839388"/>
            <a:ext cx="862484" cy="929095"/>
          </a:xfrm>
          <a:prstGeom prst="rect">
            <a:avLst/>
          </a:prstGeom>
          <a:ln w="381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OSD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4EBE158-41C5-4062-84DC-A3AF6D471FFB}"/>
              </a:ext>
            </a:extLst>
          </p:cNvPr>
          <p:cNvSpPr/>
          <p:nvPr/>
        </p:nvSpPr>
        <p:spPr>
          <a:xfrm>
            <a:off x="5914304" y="4839387"/>
            <a:ext cx="862484" cy="929095"/>
          </a:xfrm>
          <a:prstGeom prst="rect">
            <a:avLst/>
          </a:prstGeom>
          <a:ln w="3810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OSD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E0366C0-EAF9-487D-89DC-903CA003AB5F}"/>
              </a:ext>
            </a:extLst>
          </p:cNvPr>
          <p:cNvSpPr/>
          <p:nvPr/>
        </p:nvSpPr>
        <p:spPr>
          <a:xfrm>
            <a:off x="8351020" y="4839386"/>
            <a:ext cx="862484" cy="929095"/>
          </a:xfrm>
          <a:prstGeom prst="rect">
            <a:avLst/>
          </a:prstGeom>
          <a:ln w="38100"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OSD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70AB6E8-68F9-464B-B29D-B97F2EDEB6CB}"/>
              </a:ext>
            </a:extLst>
          </p:cNvPr>
          <p:cNvCxnSpPr>
            <a:cxnSpLocks/>
          </p:cNvCxnSpPr>
          <p:nvPr/>
        </p:nvCxnSpPr>
        <p:spPr>
          <a:xfrm>
            <a:off x="5633785" y="2506727"/>
            <a:ext cx="428944" cy="0"/>
          </a:xfrm>
          <a:prstGeom prst="line">
            <a:avLst/>
          </a:prstGeom>
          <a:ln w="38100">
            <a:solidFill>
              <a:schemeClr val="accent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B07A524-8242-49C1-AC1D-5A9FF9D76952}"/>
              </a:ext>
            </a:extLst>
          </p:cNvPr>
          <p:cNvCxnSpPr>
            <a:cxnSpLocks/>
          </p:cNvCxnSpPr>
          <p:nvPr/>
        </p:nvCxnSpPr>
        <p:spPr>
          <a:xfrm>
            <a:off x="6639944" y="3910436"/>
            <a:ext cx="428944" cy="0"/>
          </a:xfrm>
          <a:prstGeom prst="line">
            <a:avLst/>
          </a:prstGeom>
          <a:ln w="38100">
            <a:solidFill>
              <a:schemeClr val="accent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560429C-8806-4559-9A06-E5927B4E06C2}"/>
              </a:ext>
            </a:extLst>
          </p:cNvPr>
          <p:cNvCxnSpPr>
            <a:cxnSpLocks/>
          </p:cNvCxnSpPr>
          <p:nvPr/>
        </p:nvCxnSpPr>
        <p:spPr>
          <a:xfrm>
            <a:off x="7427411" y="5303933"/>
            <a:ext cx="428944" cy="0"/>
          </a:xfrm>
          <a:prstGeom prst="line">
            <a:avLst/>
          </a:prstGeom>
          <a:ln w="38100">
            <a:solidFill>
              <a:schemeClr val="accent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Arc 30">
            <a:extLst>
              <a:ext uri="{FF2B5EF4-FFF2-40B4-BE49-F238E27FC236}">
                <a16:creationId xmlns:a16="http://schemas.microsoft.com/office/drawing/2014/main" id="{384FFF23-4B30-4215-B5AB-5CA296EB57D6}"/>
              </a:ext>
            </a:extLst>
          </p:cNvPr>
          <p:cNvSpPr/>
          <p:nvPr/>
        </p:nvSpPr>
        <p:spPr>
          <a:xfrm rot="19498090">
            <a:off x="2396362" y="1401477"/>
            <a:ext cx="3732055" cy="1581013"/>
          </a:xfrm>
          <a:prstGeom prst="arc">
            <a:avLst>
              <a:gd name="adj1" fmla="val 13305899"/>
              <a:gd name="adj2" fmla="val 20925465"/>
            </a:avLst>
          </a:prstGeom>
          <a:ln w="38100">
            <a:headEnd type="triangl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c 31">
            <a:extLst>
              <a:ext uri="{FF2B5EF4-FFF2-40B4-BE49-F238E27FC236}">
                <a16:creationId xmlns:a16="http://schemas.microsoft.com/office/drawing/2014/main" id="{1763B743-C0AE-40E8-B669-B79CC76EDFBA}"/>
              </a:ext>
            </a:extLst>
          </p:cNvPr>
          <p:cNvSpPr/>
          <p:nvPr/>
        </p:nvSpPr>
        <p:spPr>
          <a:xfrm rot="12632688">
            <a:off x="2815110" y="2737704"/>
            <a:ext cx="1555700" cy="723567"/>
          </a:xfrm>
          <a:prstGeom prst="arc">
            <a:avLst>
              <a:gd name="adj1" fmla="val 13305899"/>
              <a:gd name="adj2" fmla="val 20925465"/>
            </a:avLst>
          </a:prstGeom>
          <a:ln w="38100">
            <a:headEnd type="triangl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c 32">
            <a:extLst>
              <a:ext uri="{FF2B5EF4-FFF2-40B4-BE49-F238E27FC236}">
                <a16:creationId xmlns:a16="http://schemas.microsoft.com/office/drawing/2014/main" id="{05B18A20-FD86-4E8F-AFB0-796F23ECF7D5}"/>
              </a:ext>
            </a:extLst>
          </p:cNvPr>
          <p:cNvSpPr/>
          <p:nvPr/>
        </p:nvSpPr>
        <p:spPr>
          <a:xfrm rot="2530346">
            <a:off x="3986743" y="4351185"/>
            <a:ext cx="1134992" cy="487849"/>
          </a:xfrm>
          <a:prstGeom prst="arc">
            <a:avLst>
              <a:gd name="adj1" fmla="val 13305899"/>
              <a:gd name="adj2" fmla="val 20122722"/>
            </a:avLst>
          </a:prstGeom>
          <a:ln w="38100">
            <a:headEnd type="non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c 33">
            <a:extLst>
              <a:ext uri="{FF2B5EF4-FFF2-40B4-BE49-F238E27FC236}">
                <a16:creationId xmlns:a16="http://schemas.microsoft.com/office/drawing/2014/main" id="{5BB47FD3-1052-4D7C-A0C2-2064DF6C3098}"/>
              </a:ext>
            </a:extLst>
          </p:cNvPr>
          <p:cNvSpPr/>
          <p:nvPr/>
        </p:nvSpPr>
        <p:spPr>
          <a:xfrm rot="10800000">
            <a:off x="4893714" y="5050601"/>
            <a:ext cx="1480143" cy="1302396"/>
          </a:xfrm>
          <a:prstGeom prst="arc">
            <a:avLst>
              <a:gd name="adj1" fmla="val 11986933"/>
              <a:gd name="adj2" fmla="val 20331990"/>
            </a:avLst>
          </a:prstGeom>
          <a:ln w="38100">
            <a:headEnd type="triangle" w="lg" len="me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Arc 34">
            <a:extLst>
              <a:ext uri="{FF2B5EF4-FFF2-40B4-BE49-F238E27FC236}">
                <a16:creationId xmlns:a16="http://schemas.microsoft.com/office/drawing/2014/main" id="{71FB476E-143D-47A7-ABD4-AC6EC70744C2}"/>
              </a:ext>
            </a:extLst>
          </p:cNvPr>
          <p:cNvSpPr/>
          <p:nvPr/>
        </p:nvSpPr>
        <p:spPr>
          <a:xfrm rot="10800000">
            <a:off x="2348133" y="5009179"/>
            <a:ext cx="2505440" cy="1446924"/>
          </a:xfrm>
          <a:prstGeom prst="arc">
            <a:avLst>
              <a:gd name="adj1" fmla="val 11402291"/>
              <a:gd name="adj2" fmla="val 20892613"/>
            </a:avLst>
          </a:prstGeom>
          <a:ln w="38100">
            <a:headEnd type="none"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2F19E0C-BCFC-43FA-AC63-669D0ABDB17B}"/>
              </a:ext>
            </a:extLst>
          </p:cNvPr>
          <p:cNvSpPr txBox="1"/>
          <p:nvPr/>
        </p:nvSpPr>
        <p:spPr>
          <a:xfrm>
            <a:off x="8506842" y="614995"/>
            <a:ext cx="32556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A client writes an object to a pool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CRUSH assigns the object to a PG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CRUSH assigns the PG to an OSD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The primary OSD replicates the PG to the secondary OSDs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663DD24-572C-4F09-8B84-74B2C99A04F1}"/>
              </a:ext>
            </a:extLst>
          </p:cNvPr>
          <p:cNvSpPr txBox="1"/>
          <p:nvPr/>
        </p:nvSpPr>
        <p:spPr>
          <a:xfrm>
            <a:off x="4446733" y="1349899"/>
            <a:ext cx="339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664EDEB-5136-4214-83F6-57A75DE1BE69}"/>
              </a:ext>
            </a:extLst>
          </p:cNvPr>
          <p:cNvSpPr txBox="1"/>
          <p:nvPr/>
        </p:nvSpPr>
        <p:spPr>
          <a:xfrm>
            <a:off x="2569450" y="3064413"/>
            <a:ext cx="339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538E70C-E6A4-4C90-9F7C-D0F87188308B}"/>
              </a:ext>
            </a:extLst>
          </p:cNvPr>
          <p:cNvSpPr txBox="1"/>
          <p:nvPr/>
        </p:nvSpPr>
        <p:spPr>
          <a:xfrm>
            <a:off x="5204710" y="4282622"/>
            <a:ext cx="339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2C8D56-CA32-4D3A-B479-55883FF41A08}"/>
              </a:ext>
            </a:extLst>
          </p:cNvPr>
          <p:cNvSpPr txBox="1"/>
          <p:nvPr/>
        </p:nvSpPr>
        <p:spPr>
          <a:xfrm>
            <a:off x="4723976" y="6233536"/>
            <a:ext cx="339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0027927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4" grpId="0" animBg="1"/>
      <p:bldP spid="35" grpId="0" animBg="1"/>
      <p:bldP spid="36" grpId="0" uiExpand="1" build="p"/>
      <p:bldP spid="37" grpId="0"/>
      <p:bldP spid="38" grpId="0"/>
      <p:bldP spid="39" grpId="0"/>
      <p:bldP spid="4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Introduction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37765" y="1256043"/>
            <a:ext cx="11323638" cy="4402281"/>
          </a:xfrm>
        </p:spPr>
        <p:txBody>
          <a:bodyPr/>
          <a:lstStyle/>
          <a:p>
            <a:pPr marL="457200">
              <a:spcBef>
                <a:spcPts val="0"/>
              </a:spcBef>
            </a:pPr>
            <a:r>
              <a:rPr lang="en-US" sz="3200" dirty="0"/>
              <a:t>Bright Computing</a:t>
            </a:r>
          </a:p>
          <a:p>
            <a:pPr marL="914400" lvl="1">
              <a:spcBef>
                <a:spcPts val="0"/>
              </a:spcBef>
            </a:pPr>
            <a:r>
              <a:rPr lang="en-US" sz="2800" dirty="0"/>
              <a:t>~75 people</a:t>
            </a:r>
          </a:p>
          <a:p>
            <a:pPr marL="914400" lvl="1">
              <a:spcBef>
                <a:spcPts val="0"/>
              </a:spcBef>
            </a:pPr>
            <a:r>
              <a:rPr lang="en-US" sz="2800" dirty="0"/>
              <a:t>Bright cluster manager</a:t>
            </a:r>
          </a:p>
          <a:p>
            <a:pPr marL="914400" lvl="1">
              <a:spcBef>
                <a:spcPts val="0"/>
              </a:spcBef>
            </a:pPr>
            <a:r>
              <a:rPr lang="en-US" sz="2800" dirty="0"/>
              <a:t>Traditionally involved in HPC</a:t>
            </a:r>
          </a:p>
          <a:p>
            <a:pPr marL="914400" lvl="1">
              <a:spcBef>
                <a:spcPts val="0"/>
              </a:spcBef>
            </a:pPr>
            <a:r>
              <a:rPr lang="en-US" sz="2800" dirty="0"/>
              <a:t>Recently able to deploy Big data, OpenStack, Container orchestrators</a:t>
            </a:r>
          </a:p>
          <a:p>
            <a:pPr marL="457200">
              <a:spcBef>
                <a:spcPts val="0"/>
              </a:spcBef>
            </a:pPr>
            <a:r>
              <a:rPr lang="en-US" sz="3200" dirty="0"/>
              <a:t>Myself</a:t>
            </a:r>
          </a:p>
          <a:p>
            <a:pPr marL="914400" lvl="1">
              <a:spcBef>
                <a:spcPts val="0"/>
              </a:spcBef>
            </a:pPr>
            <a:r>
              <a:rPr lang="en-US" sz="2800" dirty="0"/>
              <a:t>Team lead for TPSI team</a:t>
            </a:r>
          </a:p>
          <a:p>
            <a:pPr marL="914400" lvl="1">
              <a:spcBef>
                <a:spcPts val="0"/>
              </a:spcBef>
            </a:pPr>
            <a:r>
              <a:rPr lang="en-US" sz="2800" dirty="0"/>
              <a:t>Containers, </a:t>
            </a:r>
            <a:r>
              <a:rPr lang="en-US" sz="2800" dirty="0" err="1"/>
              <a:t>Ceph</a:t>
            </a:r>
            <a:r>
              <a:rPr lang="en-US" sz="2800" dirty="0"/>
              <a:t>, WLM</a:t>
            </a:r>
          </a:p>
          <a:p>
            <a:pPr marL="914400" lvl="1">
              <a:spcBef>
                <a:spcPts val="0"/>
              </a:spcBef>
            </a:pPr>
            <a:r>
              <a:rPr lang="en-US" sz="2800" dirty="0"/>
              <a:t>I come from C++ development in industrial automation</a:t>
            </a:r>
          </a:p>
          <a:p>
            <a:pPr marL="457200">
              <a:spcBef>
                <a:spcPts val="0"/>
              </a:spcBef>
            </a:pPr>
            <a:endParaRPr lang="en-US" dirty="0">
              <a:latin typeface="Avenir LT Std 45 Book" pitchFamily="34" charset="0"/>
            </a:endParaRPr>
          </a:p>
          <a:p>
            <a:endParaRPr lang="en-US" dirty="0">
              <a:latin typeface="Avenir LT Std 45 Boo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14013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Shape 512"/>
          <p:cNvSpPr txBox="1">
            <a:spLocks noGrp="1"/>
          </p:cNvSpPr>
          <p:nvPr>
            <p:ph type="title"/>
          </p:nvPr>
        </p:nvSpPr>
        <p:spPr>
          <a:xfrm>
            <a:off x="4377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Setup </a:t>
            </a:r>
            <a:r>
              <a:rPr lang="en-US" sz="3600" dirty="0" err="1"/>
              <a:t>Ceph</a:t>
            </a:r>
            <a:r>
              <a:rPr lang="en-US" sz="3600" dirty="0"/>
              <a:t> for Kubernetes</a:t>
            </a:r>
          </a:p>
        </p:txBody>
      </p:sp>
      <p:sp>
        <p:nvSpPr>
          <p:cNvPr id="513" name="Shape 513"/>
          <p:cNvSpPr txBox="1">
            <a:spLocks noGrp="1"/>
          </p:cNvSpPr>
          <p:nvPr>
            <p:ph type="body" idx="1"/>
          </p:nvPr>
        </p:nvSpPr>
        <p:spPr>
          <a:xfrm>
            <a:off x="438150" y="1626917"/>
            <a:ext cx="11323500" cy="432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sz="3200" dirty="0"/>
              <a:t>We have to create a pool</a:t>
            </a:r>
          </a:p>
          <a:p>
            <a:pPr marL="914400" lvl="1" indent="-406400">
              <a:spcBef>
                <a:spcPts val="1000"/>
              </a:spcBef>
              <a:buClr>
                <a:schemeClr val="dk1"/>
              </a:buClr>
              <a:buSzPct val="100000"/>
            </a:pPr>
            <a:r>
              <a:rPr lang="en-US" sz="2800" dirty="0"/>
              <a:t>A logical group for storing objects</a:t>
            </a:r>
          </a:p>
          <a:p>
            <a:pPr marL="914400" lvl="1" indent="-406400">
              <a:spcBef>
                <a:spcPts val="1000"/>
              </a:spcBef>
              <a:buClr>
                <a:schemeClr val="dk1"/>
              </a:buClr>
              <a:buSzPct val="100000"/>
            </a:pPr>
            <a:r>
              <a:rPr lang="en-US" sz="2800" dirty="0"/>
              <a:t>A pool has its own set of parameters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3200" dirty="0"/>
              <a:t>Authentications</a:t>
            </a:r>
          </a:p>
          <a:p>
            <a:pPr marL="914400" lvl="1">
              <a:spcBef>
                <a:spcPts val="1000"/>
              </a:spcBef>
            </a:pPr>
            <a:r>
              <a:rPr lang="en-US" sz="2800" dirty="0"/>
              <a:t>An admin </a:t>
            </a:r>
            <a:r>
              <a:rPr lang="en-US" sz="2800" dirty="0" err="1"/>
              <a:t>auth</a:t>
            </a:r>
            <a:r>
              <a:rPr lang="en-US" sz="2800" dirty="0"/>
              <a:t>, able to create images in the pool</a:t>
            </a:r>
          </a:p>
          <a:p>
            <a:pPr marL="914400" lvl="1">
              <a:spcBef>
                <a:spcPts val="1000"/>
              </a:spcBef>
            </a:pPr>
            <a:r>
              <a:rPr lang="en-US" sz="2800" dirty="0"/>
              <a:t>A client </a:t>
            </a:r>
            <a:r>
              <a:rPr lang="en-US" sz="2800" dirty="0" err="1"/>
              <a:t>auth</a:t>
            </a:r>
            <a:r>
              <a:rPr lang="en-US" sz="2800" dirty="0"/>
              <a:t>, able to write the images</a:t>
            </a:r>
          </a:p>
        </p:txBody>
      </p:sp>
    </p:spTree>
    <p:extLst>
      <p:ext uri="{BB962C8B-B14F-4D97-AF65-F5344CB8AC3E}">
        <p14:creationId xmlns:p14="http://schemas.microsoft.com/office/powerpoint/2010/main" val="15526906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Shape 519"/>
          <p:cNvSpPr txBox="1">
            <a:spLocks noGrp="1"/>
          </p:cNvSpPr>
          <p:nvPr>
            <p:ph type="title"/>
          </p:nvPr>
        </p:nvSpPr>
        <p:spPr>
          <a:xfrm>
            <a:off x="437770" y="341325"/>
            <a:ext cx="57624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err="1"/>
              <a:t>Ceph</a:t>
            </a:r>
            <a:r>
              <a:rPr lang="en-US" dirty="0"/>
              <a:t> RBD storage class</a:t>
            </a:r>
          </a:p>
        </p:txBody>
      </p:sp>
      <p:sp>
        <p:nvSpPr>
          <p:cNvPr id="520" name="Shape 520"/>
          <p:cNvSpPr txBox="1">
            <a:spLocks noGrp="1"/>
          </p:cNvSpPr>
          <p:nvPr>
            <p:ph type="body" idx="1"/>
          </p:nvPr>
        </p:nvSpPr>
        <p:spPr>
          <a:xfrm>
            <a:off x="6285225" y="188925"/>
            <a:ext cx="5585400" cy="5747700"/>
          </a:xfrm>
          <a:prstGeom prst="rect">
            <a:avLst/>
          </a:prstGeom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storage.k8s.io/v1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kind: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StorageClass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name: fast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provisioner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kubernetes.io/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rbd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parameters: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monitors: 10.16.153.105:6789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adminId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kube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adminSecretName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ceph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-secret</a:t>
            </a:r>
          </a:p>
          <a:p>
            <a:pPr lvl="0" rt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adminSecretNamespace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kube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-system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pool: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kube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userId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kube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userSecretName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ceph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-secret-user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1" name="Shape 521"/>
          <p:cNvSpPr/>
          <p:nvPr/>
        </p:nvSpPr>
        <p:spPr>
          <a:xfrm>
            <a:off x="6285225" y="518225"/>
            <a:ext cx="2626800" cy="4179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2" name="Shape 522"/>
          <p:cNvSpPr/>
          <p:nvPr/>
        </p:nvSpPr>
        <p:spPr>
          <a:xfrm>
            <a:off x="6285225" y="1425885"/>
            <a:ext cx="4196100" cy="4179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3" name="Shape 523"/>
          <p:cNvSpPr txBox="1">
            <a:spLocks noGrp="1"/>
          </p:cNvSpPr>
          <p:nvPr>
            <p:ph type="body" idx="1"/>
          </p:nvPr>
        </p:nvSpPr>
        <p:spPr>
          <a:xfrm>
            <a:off x="437775" y="1342900"/>
            <a:ext cx="5585400" cy="1902900"/>
          </a:xfrm>
          <a:prstGeom prst="rect">
            <a:avLst/>
          </a:prstGeom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kubectl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create secret generic \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ceph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-secret --type=kubernetes.io/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rbd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\</a:t>
            </a:r>
          </a:p>
          <a:p>
            <a:pPr lv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--from-literal-key=’&lt;key&gt;’ \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--namespace=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kube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-system</a:t>
            </a: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 rtl="0">
              <a:spcBef>
                <a:spcPts val="0"/>
              </a:spcBef>
              <a:buNone/>
            </a:pPr>
            <a:endParaRPr sz="1700" dirty="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24" name="Shape 524"/>
          <p:cNvSpPr txBox="1">
            <a:spLocks noGrp="1"/>
          </p:cNvSpPr>
          <p:nvPr>
            <p:ph type="body" idx="1"/>
          </p:nvPr>
        </p:nvSpPr>
        <p:spPr>
          <a:xfrm>
            <a:off x="438150" y="3495375"/>
            <a:ext cx="5715600" cy="2607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dirty="0"/>
              <a:t>We need</a:t>
            </a:r>
          </a:p>
          <a:p>
            <a:pPr marL="914400" marR="0" lvl="1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16666"/>
              <a:buFont typeface="Arial"/>
            </a:pPr>
            <a:r>
              <a:rPr lang="en-US" dirty="0"/>
              <a:t>One admin secret</a:t>
            </a:r>
          </a:p>
          <a:p>
            <a: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User secrets (one per namespace)</a:t>
            </a:r>
          </a:p>
        </p:txBody>
      </p:sp>
    </p:spTree>
    <p:extLst>
      <p:ext uri="{BB962C8B-B14F-4D97-AF65-F5344CB8AC3E}">
        <p14:creationId xmlns:p14="http://schemas.microsoft.com/office/powerpoint/2010/main" val="1762285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1" grpId="0" animBg="1"/>
      <p:bldP spid="521" grpId="1" animBg="1"/>
      <p:bldP spid="52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125BF8-6CC5-4AB7-8E50-213A7F2B39C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7670901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emo-kube-ceph">
            <a:hlinkClick r:id="" action="ppaction://media"/>
            <a:extLst>
              <a:ext uri="{FF2B5EF4-FFF2-40B4-BE49-F238E27FC236}">
                <a16:creationId xmlns:a16="http://schemas.microsoft.com/office/drawing/2014/main" id="{6CD04913-AF82-4ED1-911B-BFE161944D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1240" y="176722"/>
            <a:ext cx="11575718" cy="6498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33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Shape 512"/>
          <p:cNvSpPr txBox="1">
            <a:spLocks noGrp="1"/>
          </p:cNvSpPr>
          <p:nvPr>
            <p:ph type="title"/>
          </p:nvPr>
        </p:nvSpPr>
        <p:spPr>
          <a:xfrm>
            <a:off x="4377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Conclusion</a:t>
            </a:r>
          </a:p>
        </p:txBody>
      </p:sp>
      <p:sp>
        <p:nvSpPr>
          <p:cNvPr id="513" name="Shape 513"/>
          <p:cNvSpPr txBox="1">
            <a:spLocks noGrp="1"/>
          </p:cNvSpPr>
          <p:nvPr>
            <p:ph type="body" idx="1"/>
          </p:nvPr>
        </p:nvSpPr>
        <p:spPr>
          <a:xfrm>
            <a:off x="438150" y="1626917"/>
            <a:ext cx="11323500" cy="432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dirty="0"/>
              <a:t>Kubernetes is able to manage containers and storage resources of a cluster automatically</a:t>
            </a:r>
          </a:p>
          <a:p>
            <a:pPr marL="457200" lvl="0" indent="-406400">
              <a:buClr>
                <a:schemeClr val="dk1"/>
              </a:buClr>
              <a:buSzPct val="100000"/>
            </a:pPr>
            <a:r>
              <a:rPr lang="en-US" dirty="0"/>
              <a:t>Separation of concerns between cluster administrators and cluster users with </a:t>
            </a:r>
            <a:r>
              <a:rPr lang="en-US" b="1" dirty="0" err="1"/>
              <a:t>StorageClass</a:t>
            </a:r>
            <a:r>
              <a:rPr lang="en-US" dirty="0"/>
              <a:t>, </a:t>
            </a:r>
            <a:r>
              <a:rPr lang="en-US" b="1" dirty="0" err="1"/>
              <a:t>PersistentVolumeClaim</a:t>
            </a:r>
            <a:r>
              <a:rPr lang="en-US" b="1" dirty="0"/>
              <a:t>.</a:t>
            </a:r>
          </a:p>
          <a:p>
            <a:pPr marL="914400" lvl="1" indent="-406400">
              <a:spcBef>
                <a:spcPts val="1000"/>
              </a:spcBef>
              <a:buClr>
                <a:schemeClr val="dk1"/>
              </a:buClr>
              <a:buSzPct val="100000"/>
            </a:pPr>
            <a:r>
              <a:rPr lang="en-US" dirty="0"/>
              <a:t>Cluster admins can tweak the storage parameters</a:t>
            </a:r>
          </a:p>
          <a:p>
            <a:pPr marL="914400" lvl="1" indent="-406400">
              <a:spcBef>
                <a:spcPts val="1000"/>
              </a:spcBef>
              <a:buClr>
                <a:schemeClr val="dk1"/>
              </a:buClr>
              <a:buSzPct val="100000"/>
            </a:pPr>
            <a:r>
              <a:rPr lang="en-US" dirty="0"/>
              <a:t>Cluster users can ask for storage without to know the details</a:t>
            </a:r>
          </a:p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dirty="0" err="1"/>
              <a:t>Ceph</a:t>
            </a:r>
            <a:r>
              <a:rPr lang="en-US" dirty="0"/>
              <a:t> provides a distributed, reliable storage for Kubernetes</a:t>
            </a:r>
          </a:p>
          <a:p>
            <a:pPr marL="914400" lvl="1" indent="-406400">
              <a:spcBef>
                <a:spcPts val="1000"/>
              </a:spcBef>
              <a:buClr>
                <a:schemeClr val="dk1"/>
              </a:buClr>
              <a:buSzPct val="100000"/>
            </a:pPr>
            <a:r>
              <a:rPr lang="en-US" dirty="0"/>
              <a:t>Production ready</a:t>
            </a:r>
          </a:p>
          <a:p>
            <a:pPr marL="914400" lvl="1" indent="-406400">
              <a:spcBef>
                <a:spcPts val="1000"/>
              </a:spcBef>
              <a:buClr>
                <a:schemeClr val="dk1"/>
              </a:buClr>
              <a:buSzPct val="100000"/>
            </a:pPr>
            <a:r>
              <a:rPr lang="en-US" dirty="0"/>
              <a:t>You can reuse it for other purposes, like OpenStack</a:t>
            </a:r>
          </a:p>
        </p:txBody>
      </p:sp>
    </p:spTree>
    <p:extLst>
      <p:ext uri="{BB962C8B-B14F-4D97-AF65-F5344CB8AC3E}">
        <p14:creationId xmlns:p14="http://schemas.microsoft.com/office/powerpoint/2010/main" val="7365586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842B4-CCBD-40C1-93DA-175C338FD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516324-2FDE-48DB-A69E-242B6932EC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Demo files in my GitHub: </a:t>
            </a:r>
            <a:r>
              <a:rPr lang="en-US" dirty="0">
                <a:hlinkClick r:id="rId2"/>
              </a:rPr>
              <a:t>https://github.com/mbrt/kube-ceph-demo</a:t>
            </a:r>
            <a:endParaRPr lang="en-US" dirty="0"/>
          </a:p>
          <a:p>
            <a:r>
              <a:rPr lang="en-US" dirty="0" err="1"/>
              <a:t>Ceph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http://docs.ceph.com/docs/master/rados/operations/pools/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http://docs.ceph.com/docs/master/start/hardware-recommendations/</a:t>
            </a:r>
            <a:endParaRPr lang="en-US" dirty="0"/>
          </a:p>
          <a:p>
            <a:r>
              <a:rPr lang="en-US" dirty="0"/>
              <a:t>Kubernetes</a:t>
            </a:r>
          </a:p>
          <a:p>
            <a:pPr lvl="1"/>
            <a:r>
              <a:rPr lang="en-US" dirty="0">
                <a:hlinkClick r:id="rId5"/>
              </a:rPr>
              <a:t>https://kubernetes.io/docs/concepts/storage/persistent-volumes/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3356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31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F281AEA-07B2-4819-8E46-6449614779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Kubernetes</a:t>
            </a:r>
          </a:p>
        </p:txBody>
      </p:sp>
      <p:pic>
        <p:nvPicPr>
          <p:cNvPr id="5" name="Shape 319" descr="kubernetes_logo.png">
            <a:extLst>
              <a:ext uri="{FF2B5EF4-FFF2-40B4-BE49-F238E27FC236}">
                <a16:creationId xmlns:a16="http://schemas.microsoft.com/office/drawing/2014/main" id="{BF8FEFC7-34B5-48ED-989B-01D8ADAB204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7965" y="1584080"/>
            <a:ext cx="1537397" cy="15427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510474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/>
              <a:t>Kubernetes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37765" y="1256043"/>
            <a:ext cx="11323638" cy="4402281"/>
          </a:xfrm>
        </p:spPr>
        <p:txBody>
          <a:bodyPr/>
          <a:lstStyle/>
          <a:p>
            <a:pPr marL="457200" lvl="0">
              <a:spcBef>
                <a:spcPts val="0"/>
              </a:spcBef>
            </a:pPr>
            <a:r>
              <a:rPr lang="en-US" sz="3200" dirty="0"/>
              <a:t>Kubernetes is becoming de-facto standard in cloud native environments</a:t>
            </a:r>
          </a:p>
          <a:p>
            <a:pPr marL="914400" lvl="1">
              <a:spcBef>
                <a:spcPts val="0"/>
              </a:spcBef>
            </a:pPr>
            <a:r>
              <a:rPr lang="en-US" sz="2800" dirty="0"/>
              <a:t>In public cloud</a:t>
            </a:r>
          </a:p>
          <a:p>
            <a:pPr marL="914400" lvl="1">
              <a:spcBef>
                <a:spcPts val="0"/>
              </a:spcBef>
            </a:pPr>
            <a:r>
              <a:rPr lang="en-US" sz="2800" dirty="0"/>
              <a:t>In private cloud</a:t>
            </a:r>
          </a:p>
          <a:p>
            <a:pPr marL="914400" lvl="1">
              <a:spcBef>
                <a:spcPts val="0"/>
              </a:spcBef>
            </a:pPr>
            <a:r>
              <a:rPr lang="en-US" sz="2800" dirty="0"/>
              <a:t>Bare metal</a:t>
            </a:r>
          </a:p>
          <a:p>
            <a:pPr marL="457200">
              <a:spcBef>
                <a:spcPts val="0"/>
              </a:spcBef>
            </a:pPr>
            <a:r>
              <a:rPr lang="en-US" sz="3200" dirty="0"/>
              <a:t>How does Kubernetes manage storage?</a:t>
            </a:r>
          </a:p>
          <a:p>
            <a:pPr marL="457200">
              <a:spcBef>
                <a:spcPts val="0"/>
              </a:spcBef>
            </a:pPr>
            <a:r>
              <a:rPr lang="en-US" sz="3200" dirty="0"/>
              <a:t>Where do you put your storage?</a:t>
            </a:r>
          </a:p>
          <a:p>
            <a:pPr marL="457200">
              <a:spcBef>
                <a:spcPts val="0"/>
              </a:spcBef>
            </a:pPr>
            <a:endParaRPr lang="en-US" sz="3200" dirty="0"/>
          </a:p>
          <a:p>
            <a:pPr marL="457200">
              <a:spcBef>
                <a:spcPts val="0"/>
              </a:spcBef>
            </a:pPr>
            <a:endParaRPr lang="en-US" dirty="0">
              <a:latin typeface="Avenir LT Std 45 Book" pitchFamily="34" charset="0"/>
            </a:endParaRPr>
          </a:p>
          <a:p>
            <a:endParaRPr lang="en-US" dirty="0">
              <a:latin typeface="Avenir LT Std 45 Boo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6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1AC16-B675-428A-BF91-B804283C8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The storage challenge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347050-BBB5-4141-92AA-0B334BD7762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457200" lvl="0">
              <a:spcBef>
                <a:spcPts val="0"/>
              </a:spcBef>
            </a:pPr>
            <a:r>
              <a:rPr lang="en-US" dirty="0"/>
              <a:t>A container is ephemeral</a:t>
            </a:r>
          </a:p>
          <a:p>
            <a:pPr marL="457200" lvl="0">
              <a:spcBef>
                <a:spcPts val="0"/>
              </a:spcBef>
            </a:pPr>
            <a:r>
              <a:rPr lang="en-US" dirty="0"/>
              <a:t>The files on its disk are cleared when the container is restarted</a:t>
            </a:r>
          </a:p>
        </p:txBody>
      </p:sp>
      <p:sp>
        <p:nvSpPr>
          <p:cNvPr id="47" name="Shape 361">
            <a:extLst>
              <a:ext uri="{FF2B5EF4-FFF2-40B4-BE49-F238E27FC236}">
                <a16:creationId xmlns:a16="http://schemas.microsoft.com/office/drawing/2014/main" id="{58F6240B-14A2-4707-A1ED-72312DD4647A}"/>
              </a:ext>
            </a:extLst>
          </p:cNvPr>
          <p:cNvSpPr/>
          <p:nvPr/>
        </p:nvSpPr>
        <p:spPr>
          <a:xfrm>
            <a:off x="1492175" y="4108425"/>
            <a:ext cx="1654200" cy="821400"/>
          </a:xfrm>
          <a:prstGeom prst="rect">
            <a:avLst/>
          </a:prstGeom>
          <a:ln w="38100"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 dirty="0" err="1">
                <a:solidFill>
                  <a:schemeClr val="bg1"/>
                </a:solidFill>
              </a:rPr>
              <a:t>mysql:latest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48" name="Shape 364">
            <a:extLst>
              <a:ext uri="{FF2B5EF4-FFF2-40B4-BE49-F238E27FC236}">
                <a16:creationId xmlns:a16="http://schemas.microsoft.com/office/drawing/2014/main" id="{89711C44-EAF5-4CBC-96D5-75380F7C84DD}"/>
              </a:ext>
            </a:extLst>
          </p:cNvPr>
          <p:cNvCxnSpPr>
            <a:endCxn id="55" idx="1"/>
          </p:cNvCxnSpPr>
          <p:nvPr/>
        </p:nvCxnSpPr>
        <p:spPr>
          <a:xfrm flipV="1">
            <a:off x="3146250" y="4102675"/>
            <a:ext cx="1806600" cy="416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49" name="Shape 365">
            <a:extLst>
              <a:ext uri="{FF2B5EF4-FFF2-40B4-BE49-F238E27FC236}">
                <a16:creationId xmlns:a16="http://schemas.microsoft.com/office/drawing/2014/main" id="{4CB7F99A-B792-4752-8A3A-59A6C9EDC66D}"/>
              </a:ext>
            </a:extLst>
          </p:cNvPr>
          <p:cNvCxnSpPr>
            <a:stCxn id="47" idx="3"/>
            <a:endCxn id="59" idx="1"/>
          </p:cNvCxnSpPr>
          <p:nvPr/>
        </p:nvCxnSpPr>
        <p:spPr>
          <a:xfrm>
            <a:off x="3146375" y="4519125"/>
            <a:ext cx="1806600" cy="1193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0" name="Shape 366">
            <a:extLst>
              <a:ext uri="{FF2B5EF4-FFF2-40B4-BE49-F238E27FC236}">
                <a16:creationId xmlns:a16="http://schemas.microsoft.com/office/drawing/2014/main" id="{B02B39C2-E2C1-4733-B545-9C29548BF137}"/>
              </a:ext>
            </a:extLst>
          </p:cNvPr>
          <p:cNvSpPr/>
          <p:nvPr/>
        </p:nvSpPr>
        <p:spPr>
          <a:xfrm>
            <a:off x="9485250" y="3530125"/>
            <a:ext cx="1145100" cy="11451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51" name="Shape 367">
            <a:extLst>
              <a:ext uri="{FF2B5EF4-FFF2-40B4-BE49-F238E27FC236}">
                <a16:creationId xmlns:a16="http://schemas.microsoft.com/office/drawing/2014/main" id="{6B81498E-FEEA-42AB-9646-3204B370DEB2}"/>
              </a:ext>
            </a:extLst>
          </p:cNvPr>
          <p:cNvCxnSpPr>
            <a:stCxn id="55" idx="3"/>
          </p:cNvCxnSpPr>
          <p:nvPr/>
        </p:nvCxnSpPr>
        <p:spPr>
          <a:xfrm>
            <a:off x="7678650" y="4102675"/>
            <a:ext cx="206100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52" name="Shape 368">
            <a:extLst>
              <a:ext uri="{FF2B5EF4-FFF2-40B4-BE49-F238E27FC236}">
                <a16:creationId xmlns:a16="http://schemas.microsoft.com/office/drawing/2014/main" id="{C168B671-A4D9-4366-A39B-E0F149241A56}"/>
              </a:ext>
            </a:extLst>
          </p:cNvPr>
          <p:cNvSpPr txBox="1"/>
          <p:nvPr/>
        </p:nvSpPr>
        <p:spPr>
          <a:xfrm>
            <a:off x="7993950" y="3687225"/>
            <a:ext cx="1191600" cy="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b="1"/>
              <a:t>killed</a:t>
            </a:r>
          </a:p>
        </p:txBody>
      </p:sp>
      <p:sp>
        <p:nvSpPr>
          <p:cNvPr id="53" name="Shape 369">
            <a:extLst>
              <a:ext uri="{FF2B5EF4-FFF2-40B4-BE49-F238E27FC236}">
                <a16:creationId xmlns:a16="http://schemas.microsoft.com/office/drawing/2014/main" id="{26BE51F2-6A66-42B2-8B50-640906120C35}"/>
              </a:ext>
            </a:extLst>
          </p:cNvPr>
          <p:cNvSpPr txBox="1"/>
          <p:nvPr/>
        </p:nvSpPr>
        <p:spPr>
          <a:xfrm>
            <a:off x="3686125" y="4442925"/>
            <a:ext cx="758700" cy="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 dirty="0"/>
              <a:t>run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5C1B443-3595-41CE-9F0F-DF6BA8C9204A}"/>
              </a:ext>
            </a:extLst>
          </p:cNvPr>
          <p:cNvGrpSpPr/>
          <p:nvPr/>
        </p:nvGrpSpPr>
        <p:grpSpPr>
          <a:xfrm>
            <a:off x="4952850" y="3530125"/>
            <a:ext cx="2725800" cy="1145100"/>
            <a:chOff x="4952850" y="3530125"/>
            <a:chExt cx="2725800" cy="1145100"/>
          </a:xfrm>
        </p:grpSpPr>
        <p:sp>
          <p:nvSpPr>
            <p:cNvPr id="55" name="Shape 362">
              <a:extLst>
                <a:ext uri="{FF2B5EF4-FFF2-40B4-BE49-F238E27FC236}">
                  <a16:creationId xmlns:a16="http://schemas.microsoft.com/office/drawing/2014/main" id="{2C1BA6F0-31FF-480E-A77C-130DAD513F6E}"/>
                </a:ext>
              </a:extLst>
            </p:cNvPr>
            <p:cNvSpPr/>
            <p:nvPr/>
          </p:nvSpPr>
          <p:spPr>
            <a:xfrm>
              <a:off x="4952850" y="3530125"/>
              <a:ext cx="2725800" cy="1145100"/>
            </a:xfrm>
            <a:prstGeom prst="rect">
              <a:avLst/>
            </a:prstGeom>
            <a:ln w="38100"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b="1" dirty="0" err="1"/>
                <a:t>mysql-abcde</a:t>
              </a:r>
              <a:endParaRPr lang="en-US" b="1" dirty="0"/>
            </a:p>
          </p:txBody>
        </p:sp>
        <p:sp>
          <p:nvSpPr>
            <p:cNvPr id="56" name="Shape 370">
              <a:extLst>
                <a:ext uri="{FF2B5EF4-FFF2-40B4-BE49-F238E27FC236}">
                  <a16:creationId xmlns:a16="http://schemas.microsoft.com/office/drawing/2014/main" id="{68584EF1-6FF8-49A1-8A10-3D633BDA693D}"/>
                </a:ext>
              </a:extLst>
            </p:cNvPr>
            <p:cNvSpPr/>
            <p:nvPr/>
          </p:nvSpPr>
          <p:spPr>
            <a:xfrm>
              <a:off x="5035972" y="3909750"/>
              <a:ext cx="1668329" cy="266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rPr lang="en-US"/>
                <a:t>/bin/mysql</a:t>
              </a:r>
            </a:p>
          </p:txBody>
        </p:sp>
        <p:sp>
          <p:nvSpPr>
            <p:cNvPr id="57" name="Shape 371">
              <a:extLst>
                <a:ext uri="{FF2B5EF4-FFF2-40B4-BE49-F238E27FC236}">
                  <a16:creationId xmlns:a16="http://schemas.microsoft.com/office/drawing/2014/main" id="{72A897AD-A1DC-4506-94FF-93BC642262CB}"/>
                </a:ext>
              </a:extLst>
            </p:cNvPr>
            <p:cNvSpPr/>
            <p:nvPr/>
          </p:nvSpPr>
          <p:spPr>
            <a:xfrm>
              <a:off x="5035972" y="4206240"/>
              <a:ext cx="2568788" cy="28596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dirty="0"/>
                <a:t>/</a:t>
              </a:r>
              <a:r>
                <a:rPr lang="en-US" dirty="0" err="1"/>
                <a:t>var</a:t>
              </a:r>
              <a:r>
                <a:rPr lang="en-US" dirty="0"/>
                <a:t>/lib/</a:t>
              </a:r>
              <a:r>
                <a:rPr lang="en-US" dirty="0" err="1"/>
                <a:t>mysql</a:t>
              </a:r>
              <a:r>
                <a:rPr lang="en-US" dirty="0"/>
                <a:t>/bin.0001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7B218821-A87F-49A3-8783-1961AC9F16B6}"/>
              </a:ext>
            </a:extLst>
          </p:cNvPr>
          <p:cNvGrpSpPr/>
          <p:nvPr/>
        </p:nvGrpSpPr>
        <p:grpSpPr>
          <a:xfrm>
            <a:off x="4952850" y="5140025"/>
            <a:ext cx="2589000" cy="1145100"/>
            <a:chOff x="4952850" y="5140025"/>
            <a:chExt cx="2589000" cy="1145100"/>
          </a:xfrm>
        </p:grpSpPr>
        <p:sp>
          <p:nvSpPr>
            <p:cNvPr id="59" name="Shape 363">
              <a:extLst>
                <a:ext uri="{FF2B5EF4-FFF2-40B4-BE49-F238E27FC236}">
                  <a16:creationId xmlns:a16="http://schemas.microsoft.com/office/drawing/2014/main" id="{C12AE2CB-CF1B-4A27-9CFF-249B7B79C8FD}"/>
                </a:ext>
              </a:extLst>
            </p:cNvPr>
            <p:cNvSpPr/>
            <p:nvPr/>
          </p:nvSpPr>
          <p:spPr>
            <a:xfrm>
              <a:off x="4952850" y="5140025"/>
              <a:ext cx="2589000" cy="1145100"/>
            </a:xfrm>
            <a:prstGeom prst="rect">
              <a:avLst/>
            </a:prstGeom>
            <a:ln w="38100"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b="1"/>
                <a:t>mysql-12345</a:t>
              </a:r>
            </a:p>
          </p:txBody>
        </p:sp>
        <p:sp>
          <p:nvSpPr>
            <p:cNvPr id="60" name="Shape 372">
              <a:extLst>
                <a:ext uri="{FF2B5EF4-FFF2-40B4-BE49-F238E27FC236}">
                  <a16:creationId xmlns:a16="http://schemas.microsoft.com/office/drawing/2014/main" id="{1F6A5D18-6607-4EA0-B4DA-7D23FE15EAB6}"/>
                </a:ext>
              </a:extLst>
            </p:cNvPr>
            <p:cNvSpPr/>
            <p:nvPr/>
          </p:nvSpPr>
          <p:spPr>
            <a:xfrm>
              <a:off x="5031800" y="5509950"/>
              <a:ext cx="1584600" cy="266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/>
                <a:t>/bin/mysql</a:t>
              </a:r>
            </a:p>
          </p:txBody>
        </p:sp>
      </p:grpSp>
      <p:pic>
        <p:nvPicPr>
          <p:cNvPr id="61" name="Shape 373">
            <a:extLst>
              <a:ext uri="{FF2B5EF4-FFF2-40B4-BE49-F238E27FC236}">
                <a16:creationId xmlns:a16="http://schemas.microsoft.com/office/drawing/2014/main" id="{6022C8FD-3EDE-44C4-A364-86015C69BAF2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70050" y="2876587"/>
            <a:ext cx="1654200" cy="952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6999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50" grpId="0" animBg="1"/>
      <p:bldP spid="52" grpId="0"/>
      <p:bldP spid="5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Shape 379"/>
          <p:cNvSpPr txBox="1">
            <a:spLocks noGrp="1"/>
          </p:cNvSpPr>
          <p:nvPr>
            <p:ph type="title"/>
          </p:nvPr>
        </p:nvSpPr>
        <p:spPr>
          <a:xfrm>
            <a:off x="4377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Introducing volumes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20EF68D-BCD3-433C-88FE-C4DB0801CB5F}"/>
              </a:ext>
            </a:extLst>
          </p:cNvPr>
          <p:cNvGrpSpPr/>
          <p:nvPr/>
        </p:nvGrpSpPr>
        <p:grpSpPr>
          <a:xfrm>
            <a:off x="7260800" y="1417775"/>
            <a:ext cx="2781000" cy="1145100"/>
            <a:chOff x="7260800" y="1417775"/>
            <a:chExt cx="2781000" cy="1145100"/>
          </a:xfrm>
        </p:grpSpPr>
        <p:sp>
          <p:nvSpPr>
            <p:cNvPr id="380" name="Shape 380"/>
            <p:cNvSpPr/>
            <p:nvPr/>
          </p:nvSpPr>
          <p:spPr>
            <a:xfrm>
              <a:off x="7260800" y="1417775"/>
              <a:ext cx="2781000" cy="1145100"/>
            </a:xfrm>
            <a:prstGeom prst="rect">
              <a:avLst/>
            </a:prstGeom>
            <a:ln w="38100"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b="1"/>
                <a:t>mysql-volume</a:t>
              </a:r>
            </a:p>
          </p:txBody>
        </p:sp>
        <p:sp>
          <p:nvSpPr>
            <p:cNvPr id="381" name="Shape 381"/>
            <p:cNvSpPr/>
            <p:nvPr/>
          </p:nvSpPr>
          <p:spPr>
            <a:xfrm>
              <a:off x="7385750" y="1797400"/>
              <a:ext cx="2426700" cy="266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/>
                <a:t>/var/lib/mysql/bin.001</a:t>
              </a:r>
            </a:p>
          </p:txBody>
        </p:sp>
      </p:grpSp>
      <p:sp>
        <p:nvSpPr>
          <p:cNvPr id="382" name="Shape 382"/>
          <p:cNvSpPr/>
          <p:nvPr/>
        </p:nvSpPr>
        <p:spPr>
          <a:xfrm>
            <a:off x="653975" y="3651225"/>
            <a:ext cx="1654200" cy="821400"/>
          </a:xfrm>
          <a:prstGeom prst="rect">
            <a:avLst/>
          </a:prstGeom>
          <a:ln w="38100"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/>
              <a:t>mysql:latest</a:t>
            </a:r>
          </a:p>
        </p:txBody>
      </p:sp>
      <p:cxnSp>
        <p:nvCxnSpPr>
          <p:cNvPr id="385" name="Shape 385"/>
          <p:cNvCxnSpPr>
            <a:cxnSpLocks/>
            <a:endCxn id="383" idx="1"/>
          </p:cNvCxnSpPr>
          <p:nvPr/>
        </p:nvCxnSpPr>
        <p:spPr>
          <a:xfrm flipV="1">
            <a:off x="2308050" y="3645475"/>
            <a:ext cx="1806600" cy="416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386" name="Shape 386"/>
          <p:cNvCxnSpPr>
            <a:cxnSpLocks/>
            <a:stCxn id="382" idx="3"/>
            <a:endCxn id="384" idx="1"/>
          </p:cNvCxnSpPr>
          <p:nvPr/>
        </p:nvCxnSpPr>
        <p:spPr>
          <a:xfrm>
            <a:off x="2308175" y="4061925"/>
            <a:ext cx="1806475" cy="119345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87" name="Shape 387"/>
          <p:cNvSpPr/>
          <p:nvPr/>
        </p:nvSpPr>
        <p:spPr>
          <a:xfrm>
            <a:off x="8647050" y="3072925"/>
            <a:ext cx="1145100" cy="1145100"/>
          </a:xfrm>
          <a:prstGeom prst="mathMultiply">
            <a:avLst>
              <a:gd name="adj1" fmla="val 23520"/>
            </a:avLst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388" name="Shape 388"/>
          <p:cNvCxnSpPr>
            <a:cxnSpLocks/>
            <a:stCxn id="383" idx="3"/>
          </p:cNvCxnSpPr>
          <p:nvPr/>
        </p:nvCxnSpPr>
        <p:spPr>
          <a:xfrm>
            <a:off x="6785610" y="3645475"/>
            <a:ext cx="2115840" cy="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89" name="Shape 389"/>
          <p:cNvSpPr txBox="1"/>
          <p:nvPr/>
        </p:nvSpPr>
        <p:spPr>
          <a:xfrm>
            <a:off x="7155750" y="3230025"/>
            <a:ext cx="1191600" cy="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/>
              <a:t>killed</a:t>
            </a:r>
          </a:p>
        </p:txBody>
      </p:sp>
      <p:sp>
        <p:nvSpPr>
          <p:cNvPr id="390" name="Shape 390"/>
          <p:cNvSpPr txBox="1"/>
          <p:nvPr/>
        </p:nvSpPr>
        <p:spPr>
          <a:xfrm>
            <a:off x="2847925" y="3985725"/>
            <a:ext cx="758700" cy="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/>
              <a:t>run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1B59F67-433D-4B70-B03E-1BB21AFC4837}"/>
              </a:ext>
            </a:extLst>
          </p:cNvPr>
          <p:cNvGrpSpPr/>
          <p:nvPr/>
        </p:nvGrpSpPr>
        <p:grpSpPr>
          <a:xfrm>
            <a:off x="4114650" y="3072925"/>
            <a:ext cx="2670960" cy="1145100"/>
            <a:chOff x="4114650" y="3072925"/>
            <a:chExt cx="2670960" cy="1145100"/>
          </a:xfrm>
        </p:grpSpPr>
        <p:sp>
          <p:nvSpPr>
            <p:cNvPr id="383" name="Shape 383"/>
            <p:cNvSpPr/>
            <p:nvPr/>
          </p:nvSpPr>
          <p:spPr>
            <a:xfrm>
              <a:off x="4114650" y="3072925"/>
              <a:ext cx="2670960" cy="1145100"/>
            </a:xfrm>
            <a:prstGeom prst="rect">
              <a:avLst/>
            </a:prstGeom>
            <a:ln w="38100"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b="1"/>
                <a:t>mysql-abcde</a:t>
              </a:r>
            </a:p>
          </p:txBody>
        </p:sp>
        <p:sp>
          <p:nvSpPr>
            <p:cNvPr id="391" name="Shape 391"/>
            <p:cNvSpPr/>
            <p:nvPr/>
          </p:nvSpPr>
          <p:spPr>
            <a:xfrm>
              <a:off x="4193600" y="3452550"/>
              <a:ext cx="1584600" cy="266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/>
                <a:t>/bin/mysql</a:t>
              </a:r>
            </a:p>
          </p:txBody>
        </p:sp>
        <p:sp>
          <p:nvSpPr>
            <p:cNvPr id="392" name="Shape 392"/>
            <p:cNvSpPr/>
            <p:nvPr/>
          </p:nvSpPr>
          <p:spPr>
            <a:xfrm>
              <a:off x="4193599" y="3768900"/>
              <a:ext cx="2469975" cy="266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/>
                <a:t>/var/lib/mysql/bin.0001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F11C7E7F-4434-4B98-8702-355541421E91}"/>
              </a:ext>
            </a:extLst>
          </p:cNvPr>
          <p:cNvGrpSpPr/>
          <p:nvPr/>
        </p:nvGrpSpPr>
        <p:grpSpPr>
          <a:xfrm>
            <a:off x="4114650" y="4682825"/>
            <a:ext cx="2670960" cy="1145100"/>
            <a:chOff x="4114650" y="4682825"/>
            <a:chExt cx="2670960" cy="1145100"/>
          </a:xfrm>
        </p:grpSpPr>
        <p:sp>
          <p:nvSpPr>
            <p:cNvPr id="384" name="Shape 384"/>
            <p:cNvSpPr/>
            <p:nvPr/>
          </p:nvSpPr>
          <p:spPr>
            <a:xfrm>
              <a:off x="4114650" y="4682825"/>
              <a:ext cx="2670960" cy="1145100"/>
            </a:xfrm>
            <a:prstGeom prst="rect">
              <a:avLst/>
            </a:prstGeom>
            <a:ln w="38100"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lIns="91425" tIns="91425" rIns="91425" bIns="91425" anchor="t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 b="1"/>
                <a:t>mysql-12345</a:t>
              </a:r>
            </a:p>
          </p:txBody>
        </p:sp>
        <p:sp>
          <p:nvSpPr>
            <p:cNvPr id="393" name="Shape 393"/>
            <p:cNvSpPr/>
            <p:nvPr/>
          </p:nvSpPr>
          <p:spPr>
            <a:xfrm>
              <a:off x="4193600" y="5052750"/>
              <a:ext cx="1584600" cy="266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/>
                <a:t>/bin/mysql</a:t>
              </a:r>
            </a:p>
          </p:txBody>
        </p:sp>
        <p:sp>
          <p:nvSpPr>
            <p:cNvPr id="394" name="Shape 394"/>
            <p:cNvSpPr/>
            <p:nvPr/>
          </p:nvSpPr>
          <p:spPr>
            <a:xfrm>
              <a:off x="4193599" y="5369100"/>
              <a:ext cx="2469975" cy="266100"/>
            </a:xfrm>
            <a:prstGeom prst="rect">
              <a:avLst/>
            </a:prstGeom>
            <a:solidFill>
              <a:schemeClr val="lt2"/>
            </a:solidFill>
            <a:ln w="9525" cap="flat" cmpd="sng">
              <a:solidFill>
                <a:schemeClr val="dk2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 lvl="0" rtl="0">
                <a:spcBef>
                  <a:spcPts val="0"/>
                </a:spcBef>
                <a:buNone/>
              </a:pPr>
              <a:r>
                <a:rPr lang="en-US"/>
                <a:t>/var/lib/mysql/bin.0001</a:t>
              </a:r>
            </a:p>
          </p:txBody>
        </p:sp>
      </p:grpSp>
      <p:cxnSp>
        <p:nvCxnSpPr>
          <p:cNvPr id="395" name="Shape 395"/>
          <p:cNvCxnSpPr>
            <a:stCxn id="381" idx="1"/>
          </p:cNvCxnSpPr>
          <p:nvPr/>
        </p:nvCxnSpPr>
        <p:spPr>
          <a:xfrm flipH="1">
            <a:off x="6206450" y="1930450"/>
            <a:ext cx="1179300" cy="1880700"/>
          </a:xfrm>
          <a:prstGeom prst="curved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96" name="Shape 396"/>
          <p:cNvSpPr txBox="1"/>
          <p:nvPr/>
        </p:nvSpPr>
        <p:spPr>
          <a:xfrm>
            <a:off x="5741075" y="2206325"/>
            <a:ext cx="922500" cy="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b="1"/>
              <a:t>mount</a:t>
            </a:r>
          </a:p>
        </p:txBody>
      </p:sp>
      <p:cxnSp>
        <p:nvCxnSpPr>
          <p:cNvPr id="397" name="Shape 397"/>
          <p:cNvCxnSpPr>
            <a:stCxn id="381" idx="1"/>
          </p:cNvCxnSpPr>
          <p:nvPr/>
        </p:nvCxnSpPr>
        <p:spPr>
          <a:xfrm flipH="1">
            <a:off x="6234950" y="1930450"/>
            <a:ext cx="1150800" cy="3459900"/>
          </a:xfrm>
          <a:prstGeom prst="curvedConnector2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  <p:pic>
        <p:nvPicPr>
          <p:cNvPr id="398" name="Shape 3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8050" y="2031850"/>
            <a:ext cx="1654200" cy="952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62261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2" grpId="0" animBg="1"/>
      <p:bldP spid="387" grpId="0" animBg="1"/>
      <p:bldP spid="389" grpId="0"/>
      <p:bldP spid="390" grpId="0"/>
      <p:bldP spid="39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 txBox="1">
            <a:spLocks noGrp="1"/>
          </p:cNvSpPr>
          <p:nvPr>
            <p:ph type="title"/>
          </p:nvPr>
        </p:nvSpPr>
        <p:spPr>
          <a:xfrm>
            <a:off x="2853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3600" dirty="0"/>
              <a:t>Volumes in Kubernetes</a:t>
            </a:r>
          </a:p>
        </p:txBody>
      </p:sp>
      <p:sp>
        <p:nvSpPr>
          <p:cNvPr id="412" name="Shape 412"/>
          <p:cNvSpPr txBox="1">
            <a:spLocks noGrp="1"/>
          </p:cNvSpPr>
          <p:nvPr>
            <p:ph type="body" idx="1"/>
          </p:nvPr>
        </p:nvSpPr>
        <p:spPr>
          <a:xfrm>
            <a:off x="5175375" y="310845"/>
            <a:ext cx="6847800" cy="5368595"/>
          </a:xfrm>
          <a:prstGeom prst="rect">
            <a:avLst/>
          </a:prstGeom>
          <a:ln w="19050" cap="flat" cmpd="sng">
            <a:solidFill>
              <a:srgbClr val="99999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apiVersion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v1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kind: Pod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metadata: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name: test-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pd</a:t>
            </a:r>
            <a:endParaRPr lang="en-US" sz="2200" dirty="0">
              <a:latin typeface="Roboto Mono"/>
              <a:ea typeface="Roboto Mono"/>
              <a:cs typeface="Roboto Mono"/>
              <a:sym typeface="Roboto Mono"/>
            </a:endParaRP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spec: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containers: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- image: gcr.io/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google_containers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/test-webserver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name: test-container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volumeMounts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</a:t>
            </a:r>
          </a:p>
          <a:p>
            <a:pPr lvl="0">
              <a:spcBef>
                <a:spcPts val="0"/>
              </a:spcBef>
              <a:buClr>
                <a:schemeClr val="dk2"/>
              </a:buClr>
              <a:buSzPct val="64705"/>
              <a:buFont typeface="Arial"/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-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mountPath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/cache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  name: cache-volume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volumes: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- name: cache-volume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en-US" sz="2200" dirty="0" err="1">
                <a:latin typeface="Roboto Mono"/>
                <a:ea typeface="Roboto Mono"/>
                <a:cs typeface="Roboto Mono"/>
                <a:sym typeface="Roboto Mono"/>
              </a:rPr>
              <a:t>emptyDir</a:t>
            </a:r>
            <a:r>
              <a:rPr lang="en-US" sz="2200" dirty="0">
                <a:latin typeface="Roboto Mono"/>
                <a:ea typeface="Roboto Mono"/>
                <a:cs typeface="Roboto Mono"/>
                <a:sym typeface="Roboto Mono"/>
              </a:rPr>
              <a:t>: {}</a:t>
            </a:r>
          </a:p>
        </p:txBody>
      </p:sp>
      <p:sp>
        <p:nvSpPr>
          <p:cNvPr id="413" name="Shape 413"/>
          <p:cNvSpPr/>
          <p:nvPr/>
        </p:nvSpPr>
        <p:spPr>
          <a:xfrm>
            <a:off x="5194935" y="670185"/>
            <a:ext cx="1332865" cy="327659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4" name="Shape 414"/>
          <p:cNvSpPr/>
          <p:nvPr/>
        </p:nvSpPr>
        <p:spPr>
          <a:xfrm>
            <a:off x="5318760" y="3741420"/>
            <a:ext cx="3042919" cy="899575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5" name="Shape 415"/>
          <p:cNvSpPr/>
          <p:nvPr/>
        </p:nvSpPr>
        <p:spPr>
          <a:xfrm>
            <a:off x="5417821" y="2836925"/>
            <a:ext cx="3087243" cy="904495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6" name="Shape 416"/>
          <p:cNvSpPr txBox="1">
            <a:spLocks noGrp="1"/>
          </p:cNvSpPr>
          <p:nvPr>
            <p:ph type="body" idx="1"/>
          </p:nvPr>
        </p:nvSpPr>
        <p:spPr>
          <a:xfrm>
            <a:off x="438150" y="1626925"/>
            <a:ext cx="4639800" cy="432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 dirty="0"/>
              <a:t>The volume is specified directly in the pod definition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dirty="0"/>
              <a:t>The lifetime is the same as the pod one</a:t>
            </a:r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marR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-US" dirty="0"/>
              <a:t>so it survives container restarts</a:t>
            </a:r>
          </a:p>
        </p:txBody>
      </p:sp>
      <p:cxnSp>
        <p:nvCxnSpPr>
          <p:cNvPr id="417" name="Shape 417"/>
          <p:cNvCxnSpPr/>
          <p:nvPr/>
        </p:nvCxnSpPr>
        <p:spPr>
          <a:xfrm>
            <a:off x="2521675" y="3869275"/>
            <a:ext cx="0" cy="4974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974989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3" grpId="0" animBg="1"/>
      <p:bldP spid="413" grpId="1" animBg="1"/>
      <p:bldP spid="414" grpId="0" animBg="1"/>
      <p:bldP spid="414" grpId="1" animBg="1"/>
      <p:bldP spid="41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Shape 423"/>
          <p:cNvSpPr txBox="1">
            <a:spLocks noGrp="1"/>
          </p:cNvSpPr>
          <p:nvPr>
            <p:ph type="title"/>
          </p:nvPr>
        </p:nvSpPr>
        <p:spPr>
          <a:xfrm>
            <a:off x="4377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Decoupling storage and compute (I)</a:t>
            </a:r>
          </a:p>
        </p:txBody>
      </p:sp>
      <p:sp>
        <p:nvSpPr>
          <p:cNvPr id="424" name="Shape 424"/>
          <p:cNvSpPr txBox="1">
            <a:spLocks noGrp="1"/>
          </p:cNvSpPr>
          <p:nvPr>
            <p:ph type="body" idx="1"/>
          </p:nvPr>
        </p:nvSpPr>
        <p:spPr>
          <a:xfrm>
            <a:off x="438150" y="1626917"/>
            <a:ext cx="11323500" cy="432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</a:pPr>
            <a:r>
              <a:rPr lang="en-US"/>
              <a:t>Most of the times, cluster administrators and cluster users are different people (or teams)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/>
              <a:t>Their responsibilities are different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/>
              <a:t>Specifying volumes in pod definitions couple these two roles strongly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/>
              <a:t>Enforcing policies by cluster admins is not possible</a:t>
            </a:r>
          </a:p>
        </p:txBody>
      </p:sp>
    </p:spTree>
    <p:extLst>
      <p:ext uri="{BB962C8B-B14F-4D97-AF65-F5344CB8AC3E}">
        <p14:creationId xmlns:p14="http://schemas.microsoft.com/office/powerpoint/2010/main" val="40927115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 txBox="1">
            <a:spLocks noGrp="1"/>
          </p:cNvSpPr>
          <p:nvPr>
            <p:ph type="title"/>
          </p:nvPr>
        </p:nvSpPr>
        <p:spPr>
          <a:xfrm>
            <a:off x="437764" y="341313"/>
            <a:ext cx="11324700" cy="102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sz="3600" dirty="0"/>
              <a:t>Decoupling storage and compute (II)</a:t>
            </a:r>
          </a:p>
        </p:txBody>
      </p:sp>
      <p:sp>
        <p:nvSpPr>
          <p:cNvPr id="431" name="Shape 431"/>
          <p:cNvSpPr txBox="1">
            <a:spLocks noGrp="1"/>
          </p:cNvSpPr>
          <p:nvPr>
            <p:ph type="body" idx="1"/>
          </p:nvPr>
        </p:nvSpPr>
        <p:spPr>
          <a:xfrm>
            <a:off x="438150" y="1626917"/>
            <a:ext cx="11323500" cy="4323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3200" dirty="0"/>
              <a:t>The solution is to separate storage requests and storage offers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3200" dirty="0"/>
              <a:t>Abstract details of how storage is provided from how it is consumed</a:t>
            </a:r>
          </a:p>
          <a:p>
            <a: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3200" dirty="0"/>
              <a:t>Kubernetes offers two API resources for that:</a:t>
            </a:r>
          </a:p>
          <a:p>
            <a: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3200" b="1" dirty="0" err="1"/>
              <a:t>PersistentVolumeClaim</a:t>
            </a:r>
            <a:r>
              <a:rPr lang="en-US" sz="3200" b="1" dirty="0"/>
              <a:t> → </a:t>
            </a:r>
            <a:r>
              <a:rPr lang="en-US" sz="3200" dirty="0"/>
              <a:t>request</a:t>
            </a:r>
          </a:p>
          <a:p>
            <a: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</a:pPr>
            <a:r>
              <a:rPr lang="en-US" sz="3200" b="1" dirty="0" err="1"/>
              <a:t>PersistentVolume</a:t>
            </a:r>
            <a:r>
              <a:rPr lang="en-US" sz="3200" b="1" dirty="0"/>
              <a:t> → </a:t>
            </a:r>
            <a:r>
              <a:rPr lang="en-US" sz="3200" dirty="0"/>
              <a:t>offer</a:t>
            </a:r>
          </a:p>
        </p:txBody>
      </p:sp>
    </p:spTree>
    <p:extLst>
      <p:ext uri="{BB962C8B-B14F-4D97-AF65-F5344CB8AC3E}">
        <p14:creationId xmlns:p14="http://schemas.microsoft.com/office/powerpoint/2010/main" val="2128153765"/>
      </p:ext>
    </p:extLst>
  </p:cSld>
  <p:clrMapOvr>
    <a:masterClrMapping/>
  </p:clrMapOvr>
</p:sld>
</file>

<file path=ppt/theme/theme1.xml><?xml version="1.0" encoding="utf-8"?>
<a:theme xmlns:a="http://schemas.openxmlformats.org/drawingml/2006/main" name="Bright2016">
  <a:themeElements>
    <a:clrScheme name="Bright2016-04">
      <a:dk1>
        <a:srgbClr val="595959"/>
      </a:dk1>
      <a:lt1>
        <a:sysClr val="window" lastClr="FFFFFF"/>
      </a:lt1>
      <a:dk2>
        <a:srgbClr val="000000"/>
      </a:dk2>
      <a:lt2>
        <a:srgbClr val="DEDEDE"/>
      </a:lt2>
      <a:accent1>
        <a:srgbClr val="7CC300"/>
      </a:accent1>
      <a:accent2>
        <a:srgbClr val="46DA0B"/>
      </a:accent2>
      <a:accent3>
        <a:srgbClr val="C0CF3A"/>
      </a:accent3>
      <a:accent4>
        <a:srgbClr val="FA8608"/>
      </a:accent4>
      <a:accent5>
        <a:srgbClr val="5FA8DF"/>
      </a:accent5>
      <a:accent6>
        <a:srgbClr val="3888C2"/>
      </a:accent6>
      <a:hlink>
        <a:srgbClr val="5FA8DF"/>
      </a:hlink>
      <a:folHlink>
        <a:srgbClr val="4B4B4B"/>
      </a:folHlink>
    </a:clrScheme>
    <a:fontScheme name="Bright">
      <a:majorFont>
        <a:latin typeface="Avenir LT 45 Book"/>
        <a:ea typeface=""/>
        <a:cs typeface=""/>
      </a:majorFont>
      <a:minorFont>
        <a:latin typeface="Avenir LT 45 Book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ight2016-BUG" id="{E09A20FF-7B3E-1947-8F41-2BB5A4A6368E}" vid="{9974E3DE-C433-614F-B691-DCE1CCD1B90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723</TotalTime>
  <Words>1421</Words>
  <Application>Microsoft Office PowerPoint</Application>
  <PresentationFormat>Widescreen</PresentationFormat>
  <Paragraphs>295</Paragraphs>
  <Slides>26</Slides>
  <Notes>20</Notes>
  <HiddenSlides>0</HiddenSlides>
  <MMClips>1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ＭＳ Ｐゴシック</vt:lpstr>
      <vt:lpstr>Arial</vt:lpstr>
      <vt:lpstr>Avenir LT 35 Light</vt:lpstr>
      <vt:lpstr>Avenir LT 35 Light Regular</vt:lpstr>
      <vt:lpstr>Avenir LT 45 Book</vt:lpstr>
      <vt:lpstr>Avenir LT 45 Book Regular</vt:lpstr>
      <vt:lpstr>Avenir LT Std 45 Book</vt:lpstr>
      <vt:lpstr>Calibri</vt:lpstr>
      <vt:lpstr>Roboto Mono</vt:lpstr>
      <vt:lpstr>Bright2016</vt:lpstr>
      <vt:lpstr>Kubernetes + Ceph</vt:lpstr>
      <vt:lpstr>Introduction</vt:lpstr>
      <vt:lpstr>Kubernetes</vt:lpstr>
      <vt:lpstr>Kubernetes</vt:lpstr>
      <vt:lpstr>The storage challenge</vt:lpstr>
      <vt:lpstr>Introducing volumes</vt:lpstr>
      <vt:lpstr>Volumes in Kubernetes</vt:lpstr>
      <vt:lpstr>Decoupling storage and compute (I)</vt:lpstr>
      <vt:lpstr>Decoupling storage and compute (II)</vt:lpstr>
      <vt:lpstr>Cluster administrator</vt:lpstr>
      <vt:lpstr>Cluster user</vt:lpstr>
      <vt:lpstr>PersistentVolumes manual management</vt:lpstr>
      <vt:lpstr>StorageClass</vt:lpstr>
      <vt:lpstr>StorageClass</vt:lpstr>
      <vt:lpstr>Going on-premise</vt:lpstr>
      <vt:lpstr>Ceph</vt:lpstr>
      <vt:lpstr>What is Ceph?</vt:lpstr>
      <vt:lpstr>Ceph nodes</vt:lpstr>
      <vt:lpstr>Ceph data placement</vt:lpstr>
      <vt:lpstr>Setup Ceph for Kubernetes</vt:lpstr>
      <vt:lpstr>Ceph RBD storage class</vt:lpstr>
      <vt:lpstr>Demo</vt:lpstr>
      <vt:lpstr>PowerPoint Presentation</vt:lpstr>
      <vt:lpstr>Conclusion</vt:lpstr>
      <vt:lpstr>References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Lionel Gibbons</dc:creator>
  <cp:lastModifiedBy>Michele Bertasi</cp:lastModifiedBy>
  <cp:revision>649</cp:revision>
  <dcterms:created xsi:type="dcterms:W3CDTF">2016-05-17T16:56:56Z</dcterms:created>
  <dcterms:modified xsi:type="dcterms:W3CDTF">2017-06-20T11:38:50Z</dcterms:modified>
</cp:coreProperties>
</file>

<file path=docProps/thumbnail.jpeg>
</file>